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276" r:id="rId3"/>
    <p:sldId id="273" r:id="rId4"/>
    <p:sldId id="277" r:id="rId5"/>
    <p:sldId id="278" r:id="rId6"/>
    <p:sldId id="279" r:id="rId7"/>
    <p:sldId id="275" r:id="rId8"/>
    <p:sldId id="281" r:id="rId9"/>
    <p:sldId id="282" r:id="rId10"/>
    <p:sldId id="280" r:id="rId11"/>
    <p:sldId id="274" r:id="rId12"/>
    <p:sldId id="284" r:id="rId13"/>
    <p:sldId id="285" r:id="rId14"/>
    <p:sldId id="287" r:id="rId15"/>
    <p:sldId id="288" r:id="rId16"/>
    <p:sldId id="289" r:id="rId17"/>
    <p:sldId id="29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94660"/>
  </p:normalViewPr>
  <p:slideViewPr>
    <p:cSldViewPr snapToGrid="0">
      <p:cViewPr varScale="1">
        <p:scale>
          <a:sx n="85" d="100"/>
          <a:sy n="85" d="100"/>
        </p:scale>
        <p:origin x="763" y="72"/>
      </p:cViewPr>
      <p:guideLst/>
    </p:cSldViewPr>
  </p:slideViewPr>
  <p:notesTextViewPr>
    <p:cViewPr>
      <p:scale>
        <a:sx n="1" d="1"/>
        <a:sy n="1" d="1"/>
      </p:scale>
      <p:origin x="0" y="0"/>
    </p:cViewPr>
  </p:notesTextViewPr>
  <p:sorterViewPr>
    <p:cViewPr>
      <p:scale>
        <a:sx n="176" d="100"/>
        <a:sy n="17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19/03/2020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19/03/2020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19/03/2020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19/03/2020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72534" y="397933"/>
            <a:ext cx="10921999" cy="759822"/>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Ethical </a:t>
            </a:r>
            <a:r>
              <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considerations of </a:t>
            </a:r>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emerging technologies</a:t>
            </a:r>
            <a:endParaRPr lang="en-GB" sz="4400" dirty="0"/>
          </a:p>
        </p:txBody>
      </p:sp>
      <p:sp>
        <p:nvSpPr>
          <p:cNvPr id="4" name="Rechthoek 3"/>
          <p:cNvSpPr/>
          <p:nvPr/>
        </p:nvSpPr>
        <p:spPr>
          <a:xfrm>
            <a:off x="6195345" y="5787065"/>
            <a:ext cx="5782342" cy="344069"/>
          </a:xfrm>
          <a:prstGeom prst="rect">
            <a:avLst/>
          </a:prstGeom>
        </p:spPr>
        <p:txBody>
          <a:bodyPr wrap="square">
            <a:spAutoFit/>
          </a:bodyPr>
          <a:lstStyle/>
          <a:p>
            <a:pPr>
              <a:lnSpc>
                <a:spcPct val="107000"/>
              </a:lnSpc>
              <a:spcBef>
                <a:spcPts val="1200"/>
              </a:spcBef>
              <a:spcAft>
                <a:spcPts val="0"/>
              </a:spcAft>
            </a:pP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279-17-C </a:t>
            </a: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Regulations, Standards and Ethics</a:t>
            </a:r>
            <a:endParaRPr lang="en-GB" sz="16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6195345" y="5433679"/>
            <a:ext cx="5925217" cy="355803"/>
          </a:xfrm>
          <a:prstGeom prst="rect">
            <a:avLst/>
          </a:prstGeom>
        </p:spPr>
        <p:txBody>
          <a:bodyPr wrap="square">
            <a:spAutoFit/>
          </a:bodyPr>
          <a:lstStyle/>
          <a:p>
            <a:pPr>
              <a:lnSpc>
                <a:spcPct val="107000"/>
              </a:lnSpc>
              <a:spcBef>
                <a:spcPts val="200"/>
              </a:spcBef>
              <a:spcAft>
                <a:spcPts val="0"/>
              </a:spcAft>
            </a:pPr>
            <a:r>
              <a:rPr lang="en-GB" sz="16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C</a:t>
            </a:r>
            <a:r>
              <a:rPr lang="en-GB" sz="16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17.6  Trends in Medical Research Ethics</a:t>
            </a:r>
            <a:endParaRPr lang="en-GB" sz="1600"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9" name="Titel 1"/>
          <p:cNvSpPr txBox="1">
            <a:spLocks/>
          </p:cNvSpPr>
          <p:nvPr/>
        </p:nvSpPr>
        <p:spPr>
          <a:xfrm>
            <a:off x="6174377" y="4991670"/>
            <a:ext cx="6017623"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17.6.3 Provide examples of ethical considerations of emerging</a:t>
            </a:r>
          </a:p>
          <a:p>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technologies.</a:t>
            </a: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7" name="Rechthoek 6"/>
          <p:cNvSpPr/>
          <p:nvPr/>
        </p:nvSpPr>
        <p:spPr>
          <a:xfrm>
            <a:off x="1193801" y="2307559"/>
            <a:ext cx="3691466" cy="707886"/>
          </a:xfrm>
          <a:prstGeom prst="rect">
            <a:avLst/>
          </a:prstGeom>
        </p:spPr>
        <p:txBody>
          <a:bodyPr wrap="square">
            <a:spAutoFit/>
          </a:bodyPr>
          <a:lstStyle/>
          <a:p>
            <a:pPr marL="342900" indent="-342900">
              <a:buFont typeface="Arial" panose="020B0604020202020204" pitchFamily="34" charset="0"/>
              <a:buChar char="•"/>
            </a:pPr>
            <a:r>
              <a:rPr lang="en-US" sz="2000" dirty="0" smtClean="0">
                <a:latin typeface="+mj-lt"/>
              </a:rPr>
              <a:t>Genetic </a:t>
            </a:r>
            <a:r>
              <a:rPr lang="en-US" sz="2000" dirty="0">
                <a:latin typeface="+mj-lt"/>
              </a:rPr>
              <a:t>technologies</a:t>
            </a:r>
          </a:p>
          <a:p>
            <a:pPr marL="342900" indent="-342900">
              <a:buFont typeface="Arial" panose="020B0604020202020204" pitchFamily="34" charset="0"/>
              <a:buChar char="•"/>
            </a:pPr>
            <a:r>
              <a:rPr lang="en-US" sz="2000" dirty="0" smtClean="0">
                <a:latin typeface="+mj-lt"/>
              </a:rPr>
              <a:t>Implantable </a:t>
            </a:r>
            <a:r>
              <a:rPr lang="en-US" sz="2000" dirty="0">
                <a:latin typeface="+mj-lt"/>
              </a:rPr>
              <a:t>devices</a:t>
            </a:r>
            <a:endParaRPr lang="en-US" sz="3600" dirty="0">
              <a:latin typeface="+mj-lt"/>
            </a:endParaRPr>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l="17734" t="7031" r="14134" b="6432"/>
          <a:stretch/>
        </p:blipFill>
        <p:spPr>
          <a:xfrm>
            <a:off x="7298265" y="1362433"/>
            <a:ext cx="2065867" cy="3452544"/>
          </a:xfrm>
          <a:prstGeom prst="rect">
            <a:avLst/>
          </a:prstGeom>
        </p:spPr>
      </p:pic>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50" y="440796"/>
            <a:ext cx="7007626"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Genetic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Engineering in humans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Ethics in Emerging Technologies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Rechthoek 7"/>
          <p:cNvSpPr/>
          <p:nvPr/>
        </p:nvSpPr>
        <p:spPr>
          <a:xfrm>
            <a:off x="412130" y="1436256"/>
            <a:ext cx="6678163" cy="3400931"/>
          </a:xfrm>
          <a:prstGeom prst="rect">
            <a:avLst/>
          </a:prstGeom>
        </p:spPr>
        <p:txBody>
          <a:bodyPr wrap="square">
            <a:spAutoFit/>
          </a:bodyPr>
          <a:lstStyle/>
          <a:p>
            <a:pPr>
              <a:spcAft>
                <a:spcPts val="600"/>
              </a:spcAft>
            </a:pPr>
            <a:r>
              <a:rPr lang="en-US" sz="2000" dirty="0" smtClean="0">
                <a:latin typeface="+mj-lt"/>
              </a:rPr>
              <a:t>Most of these questions have no black and white answer for many people and cultures. There are too many situations and details. </a:t>
            </a:r>
          </a:p>
          <a:p>
            <a:pPr>
              <a:spcAft>
                <a:spcPts val="600"/>
              </a:spcAft>
            </a:pPr>
            <a:r>
              <a:rPr lang="en-US" sz="2000" dirty="0" smtClean="0">
                <a:latin typeface="+mj-lt"/>
              </a:rPr>
              <a:t>It feels good to make sure that our children do not have genetic diseases. </a:t>
            </a:r>
          </a:p>
          <a:p>
            <a:pPr>
              <a:spcAft>
                <a:spcPts val="600"/>
              </a:spcAft>
            </a:pPr>
            <a:r>
              <a:rPr lang="en-US" sz="2000" dirty="0" smtClean="0">
                <a:latin typeface="+mj-lt"/>
              </a:rPr>
              <a:t>It does mostly not feel good to try and select all sorts of human qualities. This generates many new ethical issues such as the social and economic divide between the genetic haves and have-nots, the risk of ‘creating monsters’, etc. </a:t>
            </a:r>
          </a:p>
          <a:p>
            <a:pPr>
              <a:spcAft>
                <a:spcPts val="600"/>
              </a:spcAft>
            </a:pPr>
            <a:r>
              <a:rPr lang="en-US" sz="2000" dirty="0" smtClean="0">
                <a:latin typeface="+mj-lt"/>
              </a:rPr>
              <a:t>We will be playing with fire ! </a:t>
            </a:r>
            <a:endParaRPr lang="en-GB" sz="2000" dirty="0" smtClean="0">
              <a:latin typeface="+mj-lt"/>
            </a:endParaRPr>
          </a:p>
        </p:txBody>
      </p:sp>
      <p:sp>
        <p:nvSpPr>
          <p:cNvPr id="5" name="Rechthoek 4"/>
          <p:cNvSpPr/>
          <p:nvPr/>
        </p:nvSpPr>
        <p:spPr>
          <a:xfrm>
            <a:off x="5016135" y="5302647"/>
            <a:ext cx="6386269" cy="707886"/>
          </a:xfrm>
          <a:prstGeom prst="rect">
            <a:avLst/>
          </a:prstGeom>
          <a:solidFill>
            <a:schemeClr val="bg2"/>
          </a:solidFill>
          <a:ln>
            <a:solidFill>
              <a:srgbClr val="7030A0"/>
            </a:solidFill>
          </a:ln>
        </p:spPr>
        <p:txBody>
          <a:bodyPr wrap="square">
            <a:spAutoFit/>
          </a:bodyPr>
          <a:lstStyle/>
          <a:p>
            <a:pPr lvl="0" algn="ctr">
              <a:spcAft>
                <a:spcPts val="600"/>
              </a:spcAft>
            </a:pPr>
            <a:r>
              <a:rPr lang="en-US" sz="2000" dirty="0" smtClean="0">
                <a:solidFill>
                  <a:srgbClr val="000000"/>
                </a:solidFill>
                <a:latin typeface="Calibri Light" panose="020F0302020204030204"/>
              </a:rPr>
              <a:t>“The benefits are probably worth the risks, but proceeding judiciously is still in order” (Rosemary Tong, 2007)</a:t>
            </a:r>
            <a:endParaRPr lang="en-GB" sz="2000" dirty="0">
              <a:solidFill>
                <a:srgbClr val="000000"/>
              </a:solidFill>
              <a:latin typeface="Calibri Light" panose="020F0302020204030204"/>
            </a:endParaRPr>
          </a:p>
        </p:txBody>
      </p:sp>
      <p:pic>
        <p:nvPicPr>
          <p:cNvPr id="15" name="Afbeelding 14"/>
          <p:cNvPicPr>
            <a:picLocks noChangeAspect="1"/>
          </p:cNvPicPr>
          <p:nvPr/>
        </p:nvPicPr>
        <p:blipFill>
          <a:blip r:embed="rId2"/>
          <a:stretch>
            <a:fillRect/>
          </a:stretch>
        </p:blipFill>
        <p:spPr>
          <a:xfrm>
            <a:off x="7358118" y="1812702"/>
            <a:ext cx="4044286" cy="2264800"/>
          </a:xfrm>
          <a:prstGeom prst="rect">
            <a:avLst/>
          </a:prstGeom>
        </p:spPr>
      </p:pic>
    </p:spTree>
    <p:extLst>
      <p:ext uri="{BB962C8B-B14F-4D97-AF65-F5344CB8AC3E}">
        <p14:creationId xmlns:p14="http://schemas.microsoft.com/office/powerpoint/2010/main" val="4012911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50" y="483024"/>
            <a:ext cx="7007626"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Implantable devices</a:t>
            </a: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Ethics in Emerging Technologies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571558" y="5357906"/>
            <a:ext cx="6767603" cy="707886"/>
          </a:xfrm>
          <a:prstGeom prst="rect">
            <a:avLst/>
          </a:prstGeom>
        </p:spPr>
        <p:txBody>
          <a:bodyPr wrap="square">
            <a:spAutoFit/>
          </a:bodyPr>
          <a:lstStyle/>
          <a:p>
            <a:r>
              <a:rPr lang="en-GB" sz="2000" b="1" dirty="0">
                <a:solidFill>
                  <a:srgbClr val="7030A0"/>
                </a:solidFill>
                <a:latin typeface="+mj-lt"/>
              </a:rPr>
              <a:t>Implant ethics </a:t>
            </a:r>
            <a:r>
              <a:rPr lang="en-GB" sz="2000" dirty="0">
                <a:latin typeface="+mj-lt"/>
              </a:rPr>
              <a:t>is </a:t>
            </a:r>
            <a:r>
              <a:rPr lang="en-GB" sz="2000" dirty="0" smtClean="0">
                <a:latin typeface="+mj-lt"/>
              </a:rPr>
              <a:t>the </a:t>
            </a:r>
            <a:r>
              <a:rPr lang="en-GB" sz="2000" dirty="0">
                <a:latin typeface="+mj-lt"/>
              </a:rPr>
              <a:t>study of ethical aspects of the </a:t>
            </a:r>
            <a:r>
              <a:rPr lang="en-GB" sz="2000" b="1" dirty="0">
                <a:solidFill>
                  <a:srgbClr val="7030A0"/>
                </a:solidFill>
                <a:latin typeface="+mj-lt"/>
              </a:rPr>
              <a:t>lasting introduction</a:t>
            </a:r>
            <a:r>
              <a:rPr lang="en-GB" sz="2000" dirty="0">
                <a:latin typeface="+mj-lt"/>
              </a:rPr>
              <a:t> of technological devices into the human body. </a:t>
            </a:r>
            <a:endParaRPr lang="en-GB" sz="2000" dirty="0" smtClean="0">
              <a:latin typeface="+mj-lt"/>
            </a:endParaRPr>
          </a:p>
        </p:txBody>
      </p:sp>
      <p:pic>
        <p:nvPicPr>
          <p:cNvPr id="5" name="Afbeelding 4"/>
          <p:cNvPicPr>
            <a:picLocks noChangeAspect="1"/>
          </p:cNvPicPr>
          <p:nvPr/>
        </p:nvPicPr>
        <p:blipFill>
          <a:blip r:embed="rId2"/>
          <a:stretch>
            <a:fillRect/>
          </a:stretch>
        </p:blipFill>
        <p:spPr>
          <a:xfrm>
            <a:off x="476250" y="1436256"/>
            <a:ext cx="3529586" cy="4651277"/>
          </a:xfrm>
          <a:prstGeom prst="rect">
            <a:avLst/>
          </a:prstGeom>
        </p:spPr>
      </p:pic>
      <p:sp>
        <p:nvSpPr>
          <p:cNvPr id="10" name="Rechthoek 9"/>
          <p:cNvSpPr/>
          <p:nvPr/>
        </p:nvSpPr>
        <p:spPr>
          <a:xfrm>
            <a:off x="4542465" y="1393903"/>
            <a:ext cx="6796696" cy="1015663"/>
          </a:xfrm>
          <a:prstGeom prst="rect">
            <a:avLst/>
          </a:prstGeom>
        </p:spPr>
        <p:txBody>
          <a:bodyPr wrap="square">
            <a:spAutoFit/>
          </a:bodyPr>
          <a:lstStyle/>
          <a:p>
            <a:pPr lvl="0"/>
            <a:r>
              <a:rPr lang="en-GB" sz="2000" dirty="0">
                <a:solidFill>
                  <a:srgbClr val="000000"/>
                </a:solidFill>
                <a:latin typeface="Calibri Light" panose="020F0302020204030204"/>
              </a:rPr>
              <a:t>Implantable devices have a long history in medicine with artificial hips being implanted since 1925, pacemakers since 1957, </a:t>
            </a:r>
            <a:r>
              <a:rPr lang="en-GB" sz="2000" dirty="0" smtClean="0">
                <a:solidFill>
                  <a:srgbClr val="000000"/>
                </a:solidFill>
                <a:latin typeface="Calibri Light" panose="020F0302020204030204"/>
              </a:rPr>
              <a:t>heart valves </a:t>
            </a:r>
            <a:r>
              <a:rPr lang="en-GB" sz="2000" dirty="0">
                <a:solidFill>
                  <a:srgbClr val="000000"/>
                </a:solidFill>
                <a:latin typeface="Calibri Light" panose="020F0302020204030204"/>
              </a:rPr>
              <a:t>since 1961, artificial hearts since </a:t>
            </a:r>
            <a:r>
              <a:rPr lang="en-GB" sz="2000" dirty="0" smtClean="0">
                <a:solidFill>
                  <a:srgbClr val="000000"/>
                </a:solidFill>
                <a:latin typeface="Calibri Light" panose="020F0302020204030204"/>
              </a:rPr>
              <a:t>1982, etc. </a:t>
            </a:r>
            <a:endParaRPr lang="en-GB" sz="2000" dirty="0">
              <a:solidFill>
                <a:srgbClr val="000000"/>
              </a:solidFill>
              <a:latin typeface="Calibri Light" panose="020F0302020204030204"/>
            </a:endParaRPr>
          </a:p>
        </p:txBody>
      </p:sp>
      <p:sp>
        <p:nvSpPr>
          <p:cNvPr id="12" name="Rechthoek 11"/>
          <p:cNvSpPr/>
          <p:nvPr/>
        </p:nvSpPr>
        <p:spPr>
          <a:xfrm>
            <a:off x="4542465" y="2643250"/>
            <a:ext cx="7313083" cy="2554545"/>
          </a:xfrm>
          <a:prstGeom prst="rect">
            <a:avLst/>
          </a:prstGeom>
        </p:spPr>
        <p:txBody>
          <a:bodyPr wrap="square">
            <a:spAutoFit/>
          </a:bodyPr>
          <a:lstStyle/>
          <a:p>
            <a:r>
              <a:rPr lang="en-GB" sz="2000" dirty="0">
                <a:solidFill>
                  <a:srgbClr val="000000"/>
                </a:solidFill>
                <a:latin typeface="Calibri Light" panose="020F0302020204030204"/>
              </a:rPr>
              <a:t>In April 2004 approval was given for </a:t>
            </a:r>
            <a:r>
              <a:rPr lang="en-GB" sz="2000" dirty="0" smtClean="0">
                <a:solidFill>
                  <a:srgbClr val="000000"/>
                </a:solidFill>
                <a:latin typeface="Calibri Light" panose="020F0302020204030204"/>
              </a:rPr>
              <a:t>a clinical </a:t>
            </a:r>
            <a:r>
              <a:rPr lang="en-GB" sz="2000" dirty="0">
                <a:solidFill>
                  <a:srgbClr val="000000"/>
                </a:solidFill>
                <a:latin typeface="Calibri Light" panose="020F0302020204030204"/>
              </a:rPr>
              <a:t>trial in which chips will be placed in the brains </a:t>
            </a:r>
            <a:r>
              <a:rPr lang="en-GB" sz="2000" dirty="0" smtClean="0">
                <a:solidFill>
                  <a:srgbClr val="000000"/>
                </a:solidFill>
                <a:latin typeface="Calibri Light" panose="020F0302020204030204"/>
              </a:rPr>
              <a:t>of paralysed </a:t>
            </a:r>
            <a:r>
              <a:rPr lang="en-GB" sz="2000" dirty="0">
                <a:solidFill>
                  <a:srgbClr val="000000"/>
                </a:solidFill>
                <a:latin typeface="Calibri Light" panose="020F0302020204030204"/>
              </a:rPr>
              <a:t>patients</a:t>
            </a:r>
            <a:r>
              <a:rPr lang="en-GB" sz="2000" dirty="0" smtClean="0">
                <a:solidFill>
                  <a:srgbClr val="000000"/>
                </a:solidFill>
                <a:latin typeface="Calibri Light" panose="020F0302020204030204"/>
              </a:rPr>
              <a:t>. The </a:t>
            </a:r>
            <a:r>
              <a:rPr lang="en-GB" sz="2000" dirty="0">
                <a:solidFill>
                  <a:srgbClr val="000000"/>
                </a:solidFill>
                <a:latin typeface="Calibri Light" panose="020F0302020204030204"/>
              </a:rPr>
              <a:t>goal is to use signals from the </a:t>
            </a:r>
            <a:r>
              <a:rPr lang="en-GB" sz="2000" dirty="0" smtClean="0">
                <a:solidFill>
                  <a:srgbClr val="000000"/>
                </a:solidFill>
                <a:latin typeface="Calibri Light" panose="020F0302020204030204"/>
              </a:rPr>
              <a:t>brain to </a:t>
            </a:r>
            <a:r>
              <a:rPr lang="en-GB" sz="2000" dirty="0">
                <a:solidFill>
                  <a:srgbClr val="000000"/>
                </a:solidFill>
                <a:latin typeface="Calibri Light" panose="020F0302020204030204"/>
              </a:rPr>
              <a:t>control a wheelchair or other assistive technology, </a:t>
            </a:r>
            <a:r>
              <a:rPr lang="en-GB" sz="2000" dirty="0" smtClean="0">
                <a:solidFill>
                  <a:srgbClr val="000000"/>
                </a:solidFill>
                <a:latin typeface="Calibri Light" panose="020F0302020204030204"/>
              </a:rPr>
              <a:t>and ultimately </a:t>
            </a:r>
            <a:r>
              <a:rPr lang="en-GB" sz="2000" dirty="0">
                <a:solidFill>
                  <a:srgbClr val="000000"/>
                </a:solidFill>
                <a:latin typeface="Calibri Light" panose="020F0302020204030204"/>
              </a:rPr>
              <a:t>to move muscles and limbs. In October 2004 it </a:t>
            </a:r>
            <a:r>
              <a:rPr lang="en-GB" sz="2000" dirty="0" smtClean="0">
                <a:solidFill>
                  <a:srgbClr val="000000"/>
                </a:solidFill>
                <a:latin typeface="Calibri Light" panose="020F0302020204030204"/>
              </a:rPr>
              <a:t>was reported </a:t>
            </a:r>
            <a:r>
              <a:rPr lang="en-GB" sz="2000" dirty="0">
                <a:solidFill>
                  <a:srgbClr val="000000"/>
                </a:solidFill>
                <a:latin typeface="Calibri Light" panose="020F0302020204030204"/>
              </a:rPr>
              <a:t>that a brain chip </a:t>
            </a:r>
            <a:r>
              <a:rPr lang="en-GB" sz="2000" dirty="0" smtClean="0">
                <a:solidFill>
                  <a:srgbClr val="000000"/>
                </a:solidFill>
                <a:latin typeface="Calibri Light" panose="020F0302020204030204"/>
              </a:rPr>
              <a:t>had been successfully </a:t>
            </a:r>
            <a:r>
              <a:rPr lang="en-GB" sz="2000" dirty="0">
                <a:solidFill>
                  <a:srgbClr val="000000"/>
                </a:solidFill>
                <a:latin typeface="Calibri Light" panose="020F0302020204030204"/>
              </a:rPr>
              <a:t>implanted into the motor cortex of a </a:t>
            </a:r>
            <a:r>
              <a:rPr lang="en-GB" sz="2000" dirty="0" smtClean="0">
                <a:solidFill>
                  <a:srgbClr val="000000"/>
                </a:solidFill>
                <a:latin typeface="Calibri Light" panose="020F0302020204030204"/>
              </a:rPr>
              <a:t>24-year-old quadriplegic (with paralysis of </a:t>
            </a:r>
            <a:r>
              <a:rPr lang="en-GB" sz="2000" dirty="0">
                <a:solidFill>
                  <a:srgbClr val="000000"/>
                </a:solidFill>
                <a:latin typeface="Calibri Light" panose="020F0302020204030204"/>
              </a:rPr>
              <a:t>all four limbs and </a:t>
            </a:r>
            <a:r>
              <a:rPr lang="en-GB" sz="2000" dirty="0" smtClean="0">
                <a:solidFill>
                  <a:srgbClr val="000000"/>
                </a:solidFill>
                <a:latin typeface="Calibri Light" panose="020F0302020204030204"/>
              </a:rPr>
              <a:t>torso) </a:t>
            </a:r>
            <a:r>
              <a:rPr lang="en-GB" sz="2000" dirty="0">
                <a:solidFill>
                  <a:srgbClr val="000000"/>
                </a:solidFill>
                <a:latin typeface="Calibri Light" panose="020F0302020204030204"/>
              </a:rPr>
              <a:t>patient. He is reportedly able to control </a:t>
            </a:r>
            <a:r>
              <a:rPr lang="en-GB" sz="2000" dirty="0" smtClean="0">
                <a:solidFill>
                  <a:srgbClr val="000000"/>
                </a:solidFill>
                <a:latin typeface="Calibri Light" panose="020F0302020204030204"/>
              </a:rPr>
              <a:t>his television </a:t>
            </a:r>
            <a:r>
              <a:rPr lang="en-GB" sz="2000" dirty="0">
                <a:solidFill>
                  <a:srgbClr val="000000"/>
                </a:solidFill>
                <a:latin typeface="Calibri Light" panose="020F0302020204030204"/>
              </a:rPr>
              <a:t>while talking and moving his </a:t>
            </a:r>
            <a:r>
              <a:rPr lang="en-GB" sz="2000" dirty="0" smtClean="0">
                <a:solidFill>
                  <a:srgbClr val="000000"/>
                </a:solidFill>
                <a:latin typeface="Calibri Light" panose="020F0302020204030204"/>
              </a:rPr>
              <a:t>head….</a:t>
            </a:r>
            <a:endParaRPr lang="en-GB" sz="2000" dirty="0">
              <a:solidFill>
                <a:srgbClr val="000000"/>
              </a:solidFill>
              <a:latin typeface="Calibri Light" panose="020F0302020204030204"/>
            </a:endParaRPr>
          </a:p>
        </p:txBody>
      </p:sp>
    </p:spTree>
    <p:extLst>
      <p:ext uri="{BB962C8B-B14F-4D97-AF65-F5344CB8AC3E}">
        <p14:creationId xmlns:p14="http://schemas.microsoft.com/office/powerpoint/2010/main" val="3353854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50" y="440796"/>
            <a:ext cx="1019175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Ethical Issues with Implantable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devices</a:t>
            </a: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Ethics in Emerging Technologies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6804707" y="5687948"/>
            <a:ext cx="3778626" cy="584775"/>
          </a:xfrm>
          <a:prstGeom prst="rect">
            <a:avLst/>
          </a:prstGeom>
        </p:spPr>
        <p:txBody>
          <a:bodyPr wrap="square">
            <a:spAutoFit/>
          </a:bodyPr>
          <a:lstStyle/>
          <a:p>
            <a:r>
              <a:rPr lang="en-GB" sz="1600" dirty="0"/>
              <a:t>http://www.ncbi.nlm.nih.gov/pmc/articles/PMC1734218/pdf/v031p00519.pdf</a:t>
            </a:r>
          </a:p>
        </p:txBody>
      </p:sp>
      <p:grpSp>
        <p:nvGrpSpPr>
          <p:cNvPr id="13" name="Groep 12"/>
          <p:cNvGrpSpPr/>
          <p:nvPr/>
        </p:nvGrpSpPr>
        <p:grpSpPr>
          <a:xfrm>
            <a:off x="467704" y="1425677"/>
            <a:ext cx="6271763" cy="4908711"/>
            <a:chOff x="467704" y="1549289"/>
            <a:chExt cx="5942002" cy="4691054"/>
          </a:xfrm>
        </p:grpSpPr>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l="35748" t="18529" r="16427" b="14350"/>
            <a:stretch/>
          </p:blipFill>
          <p:spPr>
            <a:xfrm>
              <a:off x="467704" y="1549289"/>
              <a:ext cx="5942002" cy="4691054"/>
            </a:xfrm>
            <a:prstGeom prst="rect">
              <a:avLst/>
            </a:prstGeom>
          </p:spPr>
        </p:pic>
        <p:sp>
          <p:nvSpPr>
            <p:cNvPr id="12" name="PIJL-OMHOOG 11"/>
            <p:cNvSpPr/>
            <p:nvPr/>
          </p:nvSpPr>
          <p:spPr>
            <a:xfrm>
              <a:off x="4654247" y="5252236"/>
              <a:ext cx="836024" cy="88235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hthoek 14"/>
          <p:cNvSpPr/>
          <p:nvPr/>
        </p:nvSpPr>
        <p:spPr>
          <a:xfrm>
            <a:off x="7075640" y="1512607"/>
            <a:ext cx="3880226" cy="1015663"/>
          </a:xfrm>
          <a:prstGeom prst="rect">
            <a:avLst/>
          </a:prstGeom>
        </p:spPr>
        <p:txBody>
          <a:bodyPr wrap="square">
            <a:spAutoFit/>
          </a:bodyPr>
          <a:lstStyle/>
          <a:p>
            <a:pPr algn="ctr"/>
            <a:r>
              <a:rPr lang="en-GB" sz="2000" dirty="0" smtClean="0">
                <a:latin typeface="+mj-lt"/>
              </a:rPr>
              <a:t>Issues regarding </a:t>
            </a:r>
            <a:r>
              <a:rPr lang="en-GB" sz="2000" b="1" dirty="0" smtClean="0">
                <a:solidFill>
                  <a:srgbClr val="7030A0"/>
                </a:solidFill>
                <a:latin typeface="+mj-lt"/>
              </a:rPr>
              <a:t>Implantation</a:t>
            </a:r>
            <a:r>
              <a:rPr lang="en-GB" sz="2000" dirty="0" smtClean="0">
                <a:latin typeface="+mj-lt"/>
              </a:rPr>
              <a:t> are somewhat different from </a:t>
            </a:r>
            <a:r>
              <a:rPr lang="en-GB" sz="2000" b="1" dirty="0" smtClean="0">
                <a:solidFill>
                  <a:srgbClr val="7030A0"/>
                </a:solidFill>
                <a:latin typeface="+mj-lt"/>
              </a:rPr>
              <a:t>Transplantation </a:t>
            </a:r>
            <a:r>
              <a:rPr lang="en-GB" sz="2000" dirty="0" smtClean="0">
                <a:latin typeface="+mj-lt"/>
              </a:rPr>
              <a:t>issues….</a:t>
            </a:r>
            <a:endParaRPr lang="en-GB" sz="2000" dirty="0">
              <a:latin typeface="+mj-lt"/>
            </a:endParaRPr>
          </a:p>
        </p:txBody>
      </p:sp>
      <p:sp>
        <p:nvSpPr>
          <p:cNvPr id="16" name="Rechthoek 15"/>
          <p:cNvSpPr/>
          <p:nvPr/>
        </p:nvSpPr>
        <p:spPr>
          <a:xfrm>
            <a:off x="7515906" y="3777815"/>
            <a:ext cx="3253693" cy="707886"/>
          </a:xfrm>
          <a:prstGeom prst="rect">
            <a:avLst/>
          </a:prstGeom>
        </p:spPr>
        <p:txBody>
          <a:bodyPr wrap="square">
            <a:spAutoFit/>
          </a:bodyPr>
          <a:lstStyle/>
          <a:p>
            <a:pPr algn="ctr"/>
            <a:r>
              <a:rPr lang="en-GB" sz="2000" dirty="0" smtClean="0">
                <a:latin typeface="+mj-lt"/>
              </a:rPr>
              <a:t>We will discuss some of these issues in the next slides.</a:t>
            </a:r>
            <a:endParaRPr lang="en-GB" sz="2000" dirty="0">
              <a:latin typeface="+mj-lt"/>
            </a:endParaRPr>
          </a:p>
        </p:txBody>
      </p:sp>
    </p:spTree>
    <p:extLst>
      <p:ext uri="{BB962C8B-B14F-4D97-AF65-F5344CB8AC3E}">
        <p14:creationId xmlns:p14="http://schemas.microsoft.com/office/powerpoint/2010/main" val="2060035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50" y="440796"/>
            <a:ext cx="7007626"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End of Life Decisions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Ethics in Emerging Technologies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Rechthoek 9"/>
          <p:cNvSpPr/>
          <p:nvPr/>
        </p:nvSpPr>
        <p:spPr>
          <a:xfrm>
            <a:off x="412129" y="1440914"/>
            <a:ext cx="6454338" cy="1938992"/>
          </a:xfrm>
          <a:prstGeom prst="rect">
            <a:avLst/>
          </a:prstGeom>
        </p:spPr>
        <p:txBody>
          <a:bodyPr wrap="square">
            <a:spAutoFit/>
          </a:bodyPr>
          <a:lstStyle/>
          <a:p>
            <a:pPr lvl="0"/>
            <a:r>
              <a:rPr lang="en-GB" sz="2000" dirty="0" smtClean="0">
                <a:solidFill>
                  <a:srgbClr val="000000"/>
                </a:solidFill>
                <a:latin typeface="Calibri Light" panose="020F0302020204030204"/>
              </a:rPr>
              <a:t>Should </a:t>
            </a:r>
            <a:r>
              <a:rPr lang="en-GB" sz="2000" dirty="0">
                <a:solidFill>
                  <a:srgbClr val="000000"/>
                </a:solidFill>
                <a:latin typeface="Calibri Light" panose="020F0302020204030204"/>
              </a:rPr>
              <a:t>one turn off a </a:t>
            </a:r>
            <a:r>
              <a:rPr lang="en-GB" sz="2000" dirty="0" smtClean="0">
                <a:solidFill>
                  <a:srgbClr val="000000"/>
                </a:solidFill>
                <a:latin typeface="Calibri Light" panose="020F0302020204030204"/>
              </a:rPr>
              <a:t>pacemaker </a:t>
            </a:r>
            <a:r>
              <a:rPr lang="en-GB" sz="2000" dirty="0">
                <a:solidFill>
                  <a:srgbClr val="000000"/>
                </a:solidFill>
                <a:latin typeface="Calibri Light" panose="020F0302020204030204"/>
              </a:rPr>
              <a:t>at the request of a patient who is having </a:t>
            </a:r>
            <a:r>
              <a:rPr lang="en-GB" sz="2000" b="1" dirty="0">
                <a:solidFill>
                  <a:srgbClr val="7030A0"/>
                </a:solidFill>
                <a:latin typeface="Calibri Light" panose="020F0302020204030204"/>
              </a:rPr>
              <a:t>recurrent disabling heart failure</a:t>
            </a:r>
            <a:r>
              <a:rPr lang="en-GB" sz="2000" dirty="0">
                <a:solidFill>
                  <a:srgbClr val="000000"/>
                </a:solidFill>
                <a:latin typeface="Calibri Light" panose="020F0302020204030204"/>
              </a:rPr>
              <a:t>? </a:t>
            </a:r>
            <a:r>
              <a:rPr lang="en-GB" sz="2000" dirty="0" smtClean="0">
                <a:solidFill>
                  <a:srgbClr val="000000"/>
                </a:solidFill>
                <a:latin typeface="Calibri Light" panose="020F0302020204030204"/>
              </a:rPr>
              <a:t>Who </a:t>
            </a:r>
            <a:r>
              <a:rPr lang="en-GB" sz="2000" dirty="0">
                <a:solidFill>
                  <a:srgbClr val="000000"/>
                </a:solidFill>
                <a:latin typeface="Calibri Light" panose="020F0302020204030204"/>
              </a:rPr>
              <a:t>has the right to turn off the device? Does the doctor have the right to turn it off, against the patient's </a:t>
            </a:r>
            <a:r>
              <a:rPr lang="en-GB" sz="2000" dirty="0" smtClean="0">
                <a:solidFill>
                  <a:srgbClr val="000000"/>
                </a:solidFill>
                <a:latin typeface="Calibri Light" panose="020F0302020204030204"/>
              </a:rPr>
              <a:t>wishes? </a:t>
            </a:r>
            <a:r>
              <a:rPr lang="en-GB" sz="2000" dirty="0">
                <a:solidFill>
                  <a:srgbClr val="000000"/>
                </a:solidFill>
                <a:latin typeface="Calibri Light" panose="020F0302020204030204"/>
              </a:rPr>
              <a:t>Does the patient have the right to turn it off, against the doctor's wishes, and if so, for what reasons?</a:t>
            </a:r>
          </a:p>
        </p:txBody>
      </p:sp>
      <p:sp>
        <p:nvSpPr>
          <p:cNvPr id="12" name="Rechthoek 11"/>
          <p:cNvSpPr/>
          <p:nvPr/>
        </p:nvSpPr>
        <p:spPr>
          <a:xfrm>
            <a:off x="412129" y="3680633"/>
            <a:ext cx="5793937" cy="1631216"/>
          </a:xfrm>
          <a:prstGeom prst="rect">
            <a:avLst/>
          </a:prstGeom>
        </p:spPr>
        <p:txBody>
          <a:bodyPr wrap="square">
            <a:spAutoFit/>
          </a:bodyPr>
          <a:lstStyle/>
          <a:p>
            <a:r>
              <a:rPr lang="en-GB" sz="2000" dirty="0" smtClean="0">
                <a:solidFill>
                  <a:srgbClr val="000000"/>
                </a:solidFill>
                <a:latin typeface="Calibri Light" panose="020F0302020204030204"/>
              </a:rPr>
              <a:t>In semi‐implanted </a:t>
            </a:r>
            <a:r>
              <a:rPr lang="en-GB" sz="2000" dirty="0">
                <a:solidFill>
                  <a:srgbClr val="000000"/>
                </a:solidFill>
                <a:latin typeface="Calibri Light" panose="020F0302020204030204"/>
              </a:rPr>
              <a:t>devices like an intra‐aortic balloon pump or a ventilator, </a:t>
            </a:r>
            <a:r>
              <a:rPr lang="en-GB" sz="2000" dirty="0" smtClean="0">
                <a:solidFill>
                  <a:srgbClr val="000000"/>
                </a:solidFill>
                <a:latin typeface="Calibri Light" panose="020F0302020204030204"/>
              </a:rPr>
              <a:t>the </a:t>
            </a:r>
            <a:r>
              <a:rPr lang="en-GB" sz="2000" dirty="0">
                <a:solidFill>
                  <a:srgbClr val="000000"/>
                </a:solidFill>
                <a:latin typeface="Calibri Light" panose="020F0302020204030204"/>
              </a:rPr>
              <a:t>doctor has the right to turn off the supportive therapy by commission on </a:t>
            </a:r>
            <a:r>
              <a:rPr lang="en-GB" sz="2000" b="1" dirty="0">
                <a:solidFill>
                  <a:srgbClr val="7030A0"/>
                </a:solidFill>
                <a:latin typeface="Calibri Light" panose="020F0302020204030204"/>
              </a:rPr>
              <a:t>grounds of futility. </a:t>
            </a:r>
            <a:r>
              <a:rPr lang="en-GB" sz="2000" dirty="0" smtClean="0">
                <a:solidFill>
                  <a:srgbClr val="000000"/>
                </a:solidFill>
                <a:latin typeface="Calibri Light" panose="020F0302020204030204"/>
              </a:rPr>
              <a:t>The </a:t>
            </a:r>
            <a:r>
              <a:rPr lang="en-GB" sz="2000" dirty="0">
                <a:solidFill>
                  <a:srgbClr val="000000"/>
                </a:solidFill>
                <a:latin typeface="Calibri Light" panose="020F0302020204030204"/>
              </a:rPr>
              <a:t>patient also has the right to refuse the device on </a:t>
            </a:r>
            <a:r>
              <a:rPr lang="en-GB" sz="2000" b="1" dirty="0">
                <a:solidFill>
                  <a:srgbClr val="7030A0"/>
                </a:solidFill>
                <a:latin typeface="Calibri Light" panose="020F0302020204030204"/>
              </a:rPr>
              <a:t>grounds of autonomy</a:t>
            </a:r>
            <a:r>
              <a:rPr lang="en-GB" sz="2000" dirty="0">
                <a:solidFill>
                  <a:srgbClr val="000000"/>
                </a:solidFill>
                <a:latin typeface="Calibri Light" panose="020F0302020204030204"/>
              </a:rPr>
              <a:t>.</a:t>
            </a:r>
          </a:p>
        </p:txBody>
      </p:sp>
      <p:sp>
        <p:nvSpPr>
          <p:cNvPr id="13" name="Rechthoek 12"/>
          <p:cNvSpPr/>
          <p:nvPr/>
        </p:nvSpPr>
        <p:spPr>
          <a:xfrm>
            <a:off x="7027334" y="4153321"/>
            <a:ext cx="4859866" cy="1015663"/>
          </a:xfrm>
          <a:prstGeom prst="rect">
            <a:avLst/>
          </a:prstGeom>
        </p:spPr>
        <p:txBody>
          <a:bodyPr wrap="square">
            <a:spAutoFit/>
          </a:bodyPr>
          <a:lstStyle/>
          <a:p>
            <a:r>
              <a:rPr lang="en-GB" sz="2000" dirty="0" smtClean="0">
                <a:latin typeface="+mj-lt"/>
              </a:rPr>
              <a:t>In fully </a:t>
            </a:r>
            <a:r>
              <a:rPr lang="en-GB" sz="2000" dirty="0">
                <a:latin typeface="+mj-lt"/>
              </a:rPr>
              <a:t>implanted devices like a renal </a:t>
            </a:r>
            <a:r>
              <a:rPr lang="en-GB" sz="2000" dirty="0" smtClean="0">
                <a:latin typeface="+mj-lt"/>
              </a:rPr>
              <a:t>transplant, neither </a:t>
            </a:r>
            <a:r>
              <a:rPr lang="en-GB" sz="2000" dirty="0">
                <a:latin typeface="+mj-lt"/>
              </a:rPr>
              <a:t>the doctor nor the patient have the right to have the kidney removed.</a:t>
            </a:r>
          </a:p>
        </p:txBody>
      </p:sp>
      <p:pic>
        <p:nvPicPr>
          <p:cNvPr id="4" name="Afbeelding 3"/>
          <p:cNvPicPr>
            <a:picLocks noChangeAspect="1"/>
          </p:cNvPicPr>
          <p:nvPr/>
        </p:nvPicPr>
        <p:blipFill>
          <a:blip r:embed="rId2"/>
          <a:stretch>
            <a:fillRect/>
          </a:stretch>
        </p:blipFill>
        <p:spPr>
          <a:xfrm>
            <a:off x="7116233" y="1583941"/>
            <a:ext cx="4004733" cy="2087467"/>
          </a:xfrm>
          <a:prstGeom prst="rect">
            <a:avLst/>
          </a:prstGeom>
        </p:spPr>
      </p:pic>
    </p:spTree>
    <p:extLst>
      <p:ext uri="{BB962C8B-B14F-4D97-AF65-F5344CB8AC3E}">
        <p14:creationId xmlns:p14="http://schemas.microsoft.com/office/powerpoint/2010/main" val="1419417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50" y="440796"/>
            <a:ext cx="815975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Disease concepts and Enhancements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Ethics in Emerging Technologies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Rechthoek 8"/>
          <p:cNvSpPr/>
          <p:nvPr/>
        </p:nvSpPr>
        <p:spPr>
          <a:xfrm>
            <a:off x="400719" y="1371199"/>
            <a:ext cx="11068670" cy="707886"/>
          </a:xfrm>
          <a:prstGeom prst="rect">
            <a:avLst/>
          </a:prstGeom>
        </p:spPr>
        <p:txBody>
          <a:bodyPr wrap="square">
            <a:spAutoFit/>
          </a:bodyPr>
          <a:lstStyle/>
          <a:p>
            <a:r>
              <a:rPr lang="en-GB" sz="2000" dirty="0">
                <a:solidFill>
                  <a:srgbClr val="000000"/>
                </a:solidFill>
                <a:latin typeface="Calibri Light" panose="020F0302020204030204"/>
              </a:rPr>
              <a:t>If it becomes possible to improve a </a:t>
            </a:r>
            <a:r>
              <a:rPr lang="en-GB" sz="2000" dirty="0" smtClean="0">
                <a:solidFill>
                  <a:srgbClr val="000000"/>
                </a:solidFill>
                <a:latin typeface="Calibri Light" panose="020F0302020204030204"/>
              </a:rPr>
              <a:t>healthy person’s </a:t>
            </a:r>
            <a:r>
              <a:rPr lang="en-GB" sz="2000" dirty="0">
                <a:solidFill>
                  <a:srgbClr val="000000"/>
                </a:solidFill>
                <a:latin typeface="Calibri Light" panose="020F0302020204030204"/>
              </a:rPr>
              <a:t>physical strength or memory to levels above his </a:t>
            </a:r>
            <a:r>
              <a:rPr lang="en-GB" sz="2000" dirty="0" smtClean="0">
                <a:solidFill>
                  <a:srgbClr val="000000"/>
                </a:solidFill>
                <a:latin typeface="Calibri Light" panose="020F0302020204030204"/>
              </a:rPr>
              <a:t>or her </a:t>
            </a:r>
            <a:r>
              <a:rPr lang="en-GB" sz="2000" dirty="0">
                <a:solidFill>
                  <a:srgbClr val="000000"/>
                </a:solidFill>
                <a:latin typeface="Calibri Light" panose="020F0302020204030204"/>
              </a:rPr>
              <a:t>natural endowment, to what extent is it advisable to </a:t>
            </a:r>
            <a:r>
              <a:rPr lang="en-GB" sz="2000" dirty="0" smtClean="0">
                <a:solidFill>
                  <a:srgbClr val="000000"/>
                </a:solidFill>
                <a:latin typeface="Calibri Light" panose="020F0302020204030204"/>
              </a:rPr>
              <a:t>do so</a:t>
            </a:r>
            <a:r>
              <a:rPr lang="en-GB" sz="2000" dirty="0">
                <a:solidFill>
                  <a:srgbClr val="000000"/>
                </a:solidFill>
                <a:latin typeface="Calibri Light" panose="020F0302020204030204"/>
              </a:rPr>
              <a:t>?</a:t>
            </a:r>
          </a:p>
        </p:txBody>
      </p:sp>
      <p:sp>
        <p:nvSpPr>
          <p:cNvPr id="3" name="Rechthoek 2"/>
          <p:cNvSpPr/>
          <p:nvPr/>
        </p:nvSpPr>
        <p:spPr>
          <a:xfrm>
            <a:off x="426931" y="2152317"/>
            <a:ext cx="11326284" cy="1015663"/>
          </a:xfrm>
          <a:prstGeom prst="rect">
            <a:avLst/>
          </a:prstGeom>
        </p:spPr>
        <p:txBody>
          <a:bodyPr wrap="square">
            <a:spAutoFit/>
          </a:bodyPr>
          <a:lstStyle/>
          <a:p>
            <a:r>
              <a:rPr lang="en-GB" sz="2000" dirty="0" smtClean="0">
                <a:latin typeface="+mj-lt"/>
              </a:rPr>
              <a:t>Related to implants, the </a:t>
            </a:r>
            <a:r>
              <a:rPr lang="en-GB" sz="2000" dirty="0">
                <a:latin typeface="+mj-lt"/>
              </a:rPr>
              <a:t>enhancement discussion </a:t>
            </a:r>
            <a:r>
              <a:rPr lang="en-GB" sz="2000" dirty="0" smtClean="0">
                <a:latin typeface="+mj-lt"/>
              </a:rPr>
              <a:t>is anticipatory </a:t>
            </a:r>
            <a:r>
              <a:rPr lang="en-GB" sz="2000" dirty="0">
                <a:latin typeface="+mj-lt"/>
              </a:rPr>
              <a:t>because no enhancing treatment is </a:t>
            </a:r>
            <a:r>
              <a:rPr lang="en-GB" sz="2000" dirty="0" smtClean="0">
                <a:latin typeface="+mj-lt"/>
              </a:rPr>
              <a:t>currently available</a:t>
            </a:r>
            <a:r>
              <a:rPr lang="en-GB" sz="2000" dirty="0">
                <a:latin typeface="+mj-lt"/>
              </a:rPr>
              <a:t>. However, there are </a:t>
            </a:r>
            <a:r>
              <a:rPr lang="en-GB" sz="2000" dirty="0" smtClean="0">
                <a:latin typeface="+mj-lt"/>
              </a:rPr>
              <a:t>other </a:t>
            </a:r>
            <a:r>
              <a:rPr lang="en-GB" sz="2000" dirty="0">
                <a:latin typeface="+mj-lt"/>
              </a:rPr>
              <a:t>branches </a:t>
            </a:r>
            <a:r>
              <a:rPr lang="en-GB" sz="2000" dirty="0" smtClean="0">
                <a:latin typeface="+mj-lt"/>
              </a:rPr>
              <a:t>of medicine </a:t>
            </a:r>
            <a:r>
              <a:rPr lang="en-GB" sz="2000" dirty="0">
                <a:latin typeface="+mj-lt"/>
              </a:rPr>
              <a:t>that already deal with </a:t>
            </a:r>
            <a:r>
              <a:rPr lang="en-GB" sz="2000" dirty="0" smtClean="0">
                <a:latin typeface="+mj-lt"/>
              </a:rPr>
              <a:t>body enhancement namely </a:t>
            </a:r>
            <a:r>
              <a:rPr lang="en-GB" sz="2000" b="1" dirty="0">
                <a:solidFill>
                  <a:srgbClr val="7030A0"/>
                </a:solidFill>
                <a:latin typeface="+mj-lt"/>
              </a:rPr>
              <a:t>cosmetic surgery </a:t>
            </a:r>
            <a:r>
              <a:rPr lang="en-GB" sz="2000" dirty="0">
                <a:latin typeface="+mj-lt"/>
              </a:rPr>
              <a:t>(e.g. breast implants) </a:t>
            </a:r>
            <a:r>
              <a:rPr lang="en-GB" sz="2000" dirty="0" smtClean="0">
                <a:latin typeface="+mj-lt"/>
              </a:rPr>
              <a:t>and </a:t>
            </a:r>
            <a:r>
              <a:rPr lang="en-GB" sz="2000" b="1" dirty="0" smtClean="0">
                <a:solidFill>
                  <a:srgbClr val="7030A0"/>
                </a:solidFill>
                <a:latin typeface="+mj-lt"/>
              </a:rPr>
              <a:t>drugs</a:t>
            </a:r>
            <a:r>
              <a:rPr lang="en-GB" sz="2000" dirty="0" smtClean="0">
                <a:latin typeface="+mj-lt"/>
              </a:rPr>
              <a:t>.</a:t>
            </a:r>
            <a:endParaRPr lang="en-GB" sz="2000" dirty="0">
              <a:latin typeface="+mj-lt"/>
            </a:endParaRPr>
          </a:p>
        </p:txBody>
      </p:sp>
      <p:grpSp>
        <p:nvGrpSpPr>
          <p:cNvPr id="10" name="Groep 9"/>
          <p:cNvGrpSpPr/>
          <p:nvPr/>
        </p:nvGrpSpPr>
        <p:grpSpPr>
          <a:xfrm>
            <a:off x="467704" y="3226100"/>
            <a:ext cx="7812696" cy="2280501"/>
            <a:chOff x="467704" y="3226100"/>
            <a:chExt cx="7812696" cy="2280501"/>
          </a:xfrm>
        </p:grpSpPr>
        <p:sp>
          <p:nvSpPr>
            <p:cNvPr id="4" name="Rechthoek 3"/>
            <p:cNvSpPr/>
            <p:nvPr/>
          </p:nvSpPr>
          <p:spPr>
            <a:xfrm>
              <a:off x="467704" y="3226100"/>
              <a:ext cx="7701069" cy="1938992"/>
            </a:xfrm>
            <a:prstGeom prst="rect">
              <a:avLst/>
            </a:prstGeom>
          </p:spPr>
          <p:txBody>
            <a:bodyPr wrap="square">
              <a:spAutoFit/>
            </a:bodyPr>
            <a:lstStyle/>
            <a:p>
              <a:r>
                <a:rPr lang="en-GB" sz="2000" dirty="0" smtClean="0">
                  <a:latin typeface="+mj-lt"/>
                </a:rPr>
                <a:t>Some </a:t>
              </a:r>
              <a:r>
                <a:rPr lang="en-GB" sz="2000" dirty="0">
                  <a:latin typeface="+mj-lt"/>
                </a:rPr>
                <a:t>drugs </a:t>
              </a:r>
              <a:r>
                <a:rPr lang="en-GB" sz="2000" dirty="0" smtClean="0">
                  <a:latin typeface="+mj-lt"/>
                </a:rPr>
                <a:t>have </a:t>
              </a:r>
              <a:r>
                <a:rPr lang="en-GB" sz="2000" dirty="0">
                  <a:latin typeface="+mj-lt"/>
                </a:rPr>
                <a:t>the ability to improve normal functioning</a:t>
              </a:r>
              <a:r>
                <a:rPr lang="en-GB" sz="2000" dirty="0" smtClean="0">
                  <a:latin typeface="+mj-lt"/>
                </a:rPr>
                <a:t>. </a:t>
              </a:r>
            </a:p>
            <a:p>
              <a:pPr marL="800100" lvl="1" indent="-342900">
                <a:buFont typeface="Arial" panose="020B0604020202020204" pitchFamily="34" charset="0"/>
                <a:buChar char="•"/>
              </a:pPr>
              <a:r>
                <a:rPr lang="en-GB" sz="2000" dirty="0" smtClean="0">
                  <a:latin typeface="+mj-lt"/>
                </a:rPr>
                <a:t>Certain drugs are used </a:t>
              </a:r>
              <a:r>
                <a:rPr lang="en-GB" sz="2000" dirty="0">
                  <a:latin typeface="+mj-lt"/>
                </a:rPr>
                <a:t>in the </a:t>
              </a:r>
              <a:r>
                <a:rPr lang="en-GB" sz="2000" dirty="0" smtClean="0">
                  <a:latin typeface="+mj-lt"/>
                </a:rPr>
                <a:t>armed forces </a:t>
              </a:r>
              <a:r>
                <a:rPr lang="en-GB" sz="2000" dirty="0">
                  <a:latin typeface="+mj-lt"/>
                </a:rPr>
                <a:t>as </a:t>
              </a:r>
              <a:r>
                <a:rPr lang="en-GB" sz="2000" b="1" dirty="0">
                  <a:solidFill>
                    <a:srgbClr val="7030A0"/>
                  </a:solidFill>
                  <a:latin typeface="+mj-lt"/>
                </a:rPr>
                <a:t>wakefulness agents</a:t>
              </a:r>
              <a:r>
                <a:rPr lang="en-GB" sz="2000" dirty="0">
                  <a:latin typeface="+mj-lt"/>
                </a:rPr>
                <a:t>. </a:t>
              </a:r>
              <a:endParaRPr lang="en-GB" sz="2000" dirty="0" smtClean="0">
                <a:latin typeface="+mj-lt"/>
              </a:endParaRPr>
            </a:p>
            <a:p>
              <a:pPr marL="800100" lvl="1" indent="-342900">
                <a:buFont typeface="Arial" panose="020B0604020202020204" pitchFamily="34" charset="0"/>
                <a:buChar char="•"/>
              </a:pPr>
              <a:r>
                <a:rPr lang="en-GB" sz="2000" dirty="0" smtClean="0">
                  <a:latin typeface="+mj-lt"/>
                </a:rPr>
                <a:t>Drugs </a:t>
              </a:r>
              <a:r>
                <a:rPr lang="en-GB" sz="2000" dirty="0">
                  <a:latin typeface="+mj-lt"/>
                </a:rPr>
                <a:t>developed for </a:t>
              </a:r>
              <a:r>
                <a:rPr lang="en-GB" sz="2000" dirty="0" smtClean="0">
                  <a:latin typeface="+mj-lt"/>
                </a:rPr>
                <a:t>depression are </a:t>
              </a:r>
              <a:r>
                <a:rPr lang="en-GB" sz="2000" dirty="0">
                  <a:latin typeface="+mj-lt"/>
                </a:rPr>
                <a:t>used for </a:t>
              </a:r>
              <a:r>
                <a:rPr lang="en-GB" sz="2000" b="1" dirty="0">
                  <a:solidFill>
                    <a:srgbClr val="7030A0"/>
                  </a:solidFill>
                  <a:latin typeface="+mj-lt"/>
                </a:rPr>
                <a:t>mood elevation </a:t>
              </a:r>
              <a:r>
                <a:rPr lang="en-GB" sz="2000" dirty="0">
                  <a:latin typeface="+mj-lt"/>
                </a:rPr>
                <a:t>by people with no </a:t>
              </a:r>
              <a:r>
                <a:rPr lang="en-GB" sz="2000" dirty="0" smtClean="0">
                  <a:latin typeface="+mj-lt"/>
                </a:rPr>
                <a:t>psychiatric diagnosis</a:t>
              </a:r>
            </a:p>
            <a:p>
              <a:pPr marL="800100" lvl="1" indent="-342900">
                <a:buFont typeface="Arial" panose="020B0604020202020204" pitchFamily="34" charset="0"/>
                <a:buChar char="•"/>
              </a:pPr>
              <a:r>
                <a:rPr lang="en-GB" sz="2000" dirty="0" smtClean="0">
                  <a:latin typeface="+mj-lt"/>
                </a:rPr>
                <a:t>Drugs </a:t>
              </a:r>
              <a:r>
                <a:rPr lang="en-GB" sz="2000" dirty="0">
                  <a:latin typeface="+mj-lt"/>
                </a:rPr>
                <a:t>for </a:t>
              </a:r>
              <a:r>
                <a:rPr lang="en-GB" sz="2000" b="1" dirty="0">
                  <a:solidFill>
                    <a:srgbClr val="7030A0"/>
                  </a:solidFill>
                  <a:latin typeface="+mj-lt"/>
                </a:rPr>
                <a:t>erectile dysfunction </a:t>
              </a:r>
              <a:r>
                <a:rPr lang="en-GB" sz="2000" dirty="0">
                  <a:latin typeface="+mj-lt"/>
                </a:rPr>
                <a:t>are used </a:t>
              </a:r>
              <a:r>
                <a:rPr lang="en-GB" sz="2000" dirty="0" smtClean="0">
                  <a:latin typeface="+mj-lt"/>
                </a:rPr>
                <a:t>for pleasure. </a:t>
              </a:r>
            </a:p>
            <a:p>
              <a:pPr marL="800100" lvl="1" indent="-342900">
                <a:buFont typeface="Arial" panose="020B0604020202020204" pitchFamily="34" charset="0"/>
                <a:buChar char="•"/>
              </a:pPr>
              <a:r>
                <a:rPr lang="en-GB" sz="2000" dirty="0" smtClean="0">
                  <a:latin typeface="+mj-lt"/>
                </a:rPr>
                <a:t>…</a:t>
              </a:r>
              <a:endParaRPr lang="en-GB" sz="2000" dirty="0">
                <a:latin typeface="+mj-lt"/>
              </a:endParaRPr>
            </a:p>
          </p:txBody>
        </p:sp>
        <p:sp>
          <p:nvSpPr>
            <p:cNvPr id="5" name="Rechthoek 4"/>
            <p:cNvSpPr/>
            <p:nvPr/>
          </p:nvSpPr>
          <p:spPr>
            <a:xfrm>
              <a:off x="476250" y="5106491"/>
              <a:ext cx="7804150" cy="400110"/>
            </a:xfrm>
            <a:prstGeom prst="rect">
              <a:avLst/>
            </a:prstGeom>
          </p:spPr>
          <p:txBody>
            <a:bodyPr wrap="square">
              <a:spAutoFit/>
            </a:bodyPr>
            <a:lstStyle/>
            <a:p>
              <a:r>
                <a:rPr lang="en-GB" sz="2000" dirty="0">
                  <a:latin typeface="+mj-lt"/>
                </a:rPr>
                <a:t>We already endorse improvements of the immune </a:t>
              </a:r>
              <a:r>
                <a:rPr lang="en-GB" sz="2000" dirty="0" smtClean="0">
                  <a:latin typeface="+mj-lt"/>
                </a:rPr>
                <a:t>system via </a:t>
              </a:r>
              <a:r>
                <a:rPr lang="en-GB" sz="2000" b="1" dirty="0" smtClean="0">
                  <a:solidFill>
                    <a:srgbClr val="7030A0"/>
                  </a:solidFill>
                  <a:latin typeface="+mj-lt"/>
                </a:rPr>
                <a:t>vaccinations</a:t>
              </a:r>
              <a:r>
                <a:rPr lang="en-GB" sz="2000" dirty="0" smtClean="0">
                  <a:latin typeface="+mj-lt"/>
                </a:rPr>
                <a:t>.</a:t>
              </a:r>
              <a:endParaRPr lang="en-GB" sz="2000" dirty="0">
                <a:latin typeface="+mj-lt"/>
              </a:endParaRPr>
            </a:p>
          </p:txBody>
        </p:sp>
      </p:grpSp>
      <p:sp>
        <p:nvSpPr>
          <p:cNvPr id="8" name="Rechthoek 7"/>
          <p:cNvSpPr/>
          <p:nvPr/>
        </p:nvSpPr>
        <p:spPr>
          <a:xfrm>
            <a:off x="1222613" y="5609500"/>
            <a:ext cx="9424882" cy="707886"/>
          </a:xfrm>
          <a:prstGeom prst="rect">
            <a:avLst/>
          </a:prstGeom>
          <a:solidFill>
            <a:schemeClr val="bg2"/>
          </a:solidFill>
          <a:ln>
            <a:solidFill>
              <a:srgbClr val="7030A0"/>
            </a:solidFill>
          </a:ln>
        </p:spPr>
        <p:txBody>
          <a:bodyPr wrap="square">
            <a:spAutoFit/>
          </a:bodyPr>
          <a:lstStyle/>
          <a:p>
            <a:pPr algn="ctr"/>
            <a:r>
              <a:rPr lang="en-GB" sz="2000" dirty="0">
                <a:latin typeface="+mj-lt"/>
              </a:rPr>
              <a:t>Possibly, the best way to tackle issues </a:t>
            </a:r>
            <a:r>
              <a:rPr lang="en-GB" sz="2000" dirty="0" smtClean="0">
                <a:latin typeface="+mj-lt"/>
              </a:rPr>
              <a:t>of enhancement </a:t>
            </a:r>
            <a:r>
              <a:rPr lang="en-GB" sz="2000" dirty="0">
                <a:latin typeface="+mj-lt"/>
              </a:rPr>
              <a:t>is to deal with them incrementally, </a:t>
            </a:r>
            <a:endParaRPr lang="en-GB" sz="2000" dirty="0" smtClean="0">
              <a:latin typeface="+mj-lt"/>
            </a:endParaRPr>
          </a:p>
          <a:p>
            <a:pPr algn="ctr"/>
            <a:r>
              <a:rPr lang="en-GB" sz="2000" dirty="0" smtClean="0">
                <a:latin typeface="+mj-lt"/>
              </a:rPr>
              <a:t>judging each </a:t>
            </a:r>
            <a:r>
              <a:rPr lang="en-GB" sz="2000" dirty="0">
                <a:latin typeface="+mj-lt"/>
              </a:rPr>
              <a:t>case on the basis of our current values </a:t>
            </a:r>
            <a:r>
              <a:rPr lang="en-GB" sz="2000" dirty="0" smtClean="0">
                <a:latin typeface="+mj-lt"/>
              </a:rPr>
              <a:t>….</a:t>
            </a:r>
            <a:endParaRPr lang="en-GB" sz="2000" dirty="0">
              <a:latin typeface="+mj-lt"/>
            </a:endParaRPr>
          </a:p>
        </p:txBody>
      </p:sp>
      <p:pic>
        <p:nvPicPr>
          <p:cNvPr id="12" name="Afbeelding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48134" y="3116977"/>
            <a:ext cx="3524456" cy="2348069"/>
          </a:xfrm>
          <a:prstGeom prst="rect">
            <a:avLst/>
          </a:prstGeom>
        </p:spPr>
      </p:pic>
    </p:spTree>
    <p:extLst>
      <p:ext uri="{BB962C8B-B14F-4D97-AF65-F5344CB8AC3E}">
        <p14:creationId xmlns:p14="http://schemas.microsoft.com/office/powerpoint/2010/main" val="348175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50" y="440796"/>
            <a:ext cx="815975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Mental change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Ethics in Emerging Technologies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Rechthoek 8"/>
          <p:cNvSpPr/>
          <p:nvPr/>
        </p:nvSpPr>
        <p:spPr>
          <a:xfrm>
            <a:off x="412130" y="1385315"/>
            <a:ext cx="7855030" cy="1631216"/>
          </a:xfrm>
          <a:prstGeom prst="rect">
            <a:avLst/>
          </a:prstGeom>
        </p:spPr>
        <p:txBody>
          <a:bodyPr wrap="square">
            <a:spAutoFit/>
          </a:bodyPr>
          <a:lstStyle/>
          <a:p>
            <a:pPr>
              <a:spcAft>
                <a:spcPts val="600"/>
              </a:spcAft>
            </a:pPr>
            <a:r>
              <a:rPr lang="en-GB" sz="2000" dirty="0">
                <a:solidFill>
                  <a:srgbClr val="000000"/>
                </a:solidFill>
                <a:latin typeface="Calibri Light" panose="020F0302020204030204"/>
              </a:rPr>
              <a:t>Many types of treatment change a person’s personality, </a:t>
            </a:r>
            <a:r>
              <a:rPr lang="en-GB" sz="2000" dirty="0" smtClean="0">
                <a:solidFill>
                  <a:srgbClr val="000000"/>
                </a:solidFill>
                <a:latin typeface="Calibri Light" panose="020F0302020204030204"/>
              </a:rPr>
              <a:t>as certainly </a:t>
            </a:r>
            <a:r>
              <a:rPr lang="en-GB" sz="2000" dirty="0">
                <a:solidFill>
                  <a:srgbClr val="000000"/>
                </a:solidFill>
                <a:latin typeface="Calibri Light" panose="020F0302020204030204"/>
              </a:rPr>
              <a:t>do many diseases. Successful treatments </a:t>
            </a:r>
            <a:r>
              <a:rPr lang="en-GB" sz="2000" dirty="0" smtClean="0">
                <a:solidFill>
                  <a:srgbClr val="000000"/>
                </a:solidFill>
                <a:latin typeface="Calibri Light" panose="020F0302020204030204"/>
              </a:rPr>
              <a:t>often </a:t>
            </a:r>
            <a:r>
              <a:rPr lang="en-GB" sz="2000" b="1" dirty="0" smtClean="0">
                <a:solidFill>
                  <a:srgbClr val="7030A0"/>
                </a:solidFill>
                <a:latin typeface="Calibri Light" panose="020F0302020204030204"/>
              </a:rPr>
              <a:t>reverse </a:t>
            </a:r>
            <a:r>
              <a:rPr lang="en-GB" sz="2000" b="1" dirty="0">
                <a:solidFill>
                  <a:srgbClr val="7030A0"/>
                </a:solidFill>
                <a:latin typeface="Calibri Light" panose="020F0302020204030204"/>
              </a:rPr>
              <a:t>personality changes </a:t>
            </a:r>
            <a:r>
              <a:rPr lang="en-GB" sz="2000" dirty="0">
                <a:solidFill>
                  <a:srgbClr val="000000"/>
                </a:solidFill>
                <a:latin typeface="Calibri Light" panose="020F0302020204030204"/>
              </a:rPr>
              <a:t>caused by the disease. </a:t>
            </a:r>
            <a:r>
              <a:rPr lang="en-GB" sz="2000" dirty="0" smtClean="0">
                <a:solidFill>
                  <a:srgbClr val="000000"/>
                </a:solidFill>
                <a:latin typeface="Calibri Light" panose="020F0302020204030204"/>
              </a:rPr>
              <a:t>As an example </a:t>
            </a:r>
            <a:r>
              <a:rPr lang="en-GB" sz="2000" dirty="0">
                <a:solidFill>
                  <a:srgbClr val="000000"/>
                </a:solidFill>
                <a:latin typeface="Calibri Light" panose="020F0302020204030204"/>
              </a:rPr>
              <a:t>of this, the motor symptoms in patients </a:t>
            </a:r>
            <a:r>
              <a:rPr lang="en-GB" sz="2000" dirty="0" smtClean="0">
                <a:solidFill>
                  <a:srgbClr val="000000"/>
                </a:solidFill>
                <a:latin typeface="Calibri Light" panose="020F0302020204030204"/>
              </a:rPr>
              <a:t>with Parkinson’s </a:t>
            </a:r>
            <a:r>
              <a:rPr lang="en-GB" sz="2000" dirty="0">
                <a:solidFill>
                  <a:srgbClr val="000000"/>
                </a:solidFill>
                <a:latin typeface="Calibri Light" panose="020F0302020204030204"/>
              </a:rPr>
              <a:t>disease often have a large impact on </a:t>
            </a:r>
            <a:r>
              <a:rPr lang="en-GB" sz="2000" dirty="0" smtClean="0">
                <a:solidFill>
                  <a:srgbClr val="000000"/>
                </a:solidFill>
                <a:latin typeface="Calibri Light" panose="020F0302020204030204"/>
              </a:rPr>
              <a:t>their personalities</a:t>
            </a:r>
            <a:r>
              <a:rPr lang="en-GB" sz="2000" dirty="0">
                <a:solidFill>
                  <a:srgbClr val="000000"/>
                </a:solidFill>
                <a:latin typeface="Calibri Light" panose="020F0302020204030204"/>
              </a:rPr>
              <a:t>. Treatment can in part reverse these </a:t>
            </a:r>
            <a:r>
              <a:rPr lang="en-GB" sz="2000" dirty="0" smtClean="0">
                <a:solidFill>
                  <a:srgbClr val="000000"/>
                </a:solidFill>
                <a:latin typeface="Calibri Light" panose="020F0302020204030204"/>
              </a:rPr>
              <a:t>effects.</a:t>
            </a:r>
            <a:endParaRPr lang="en-GB" sz="2000" dirty="0">
              <a:solidFill>
                <a:srgbClr val="000000"/>
              </a:solidFill>
              <a:latin typeface="Calibri Light" panose="020F0302020204030204"/>
            </a:endParaRPr>
          </a:p>
        </p:txBody>
      </p:sp>
      <p:sp>
        <p:nvSpPr>
          <p:cNvPr id="4" name="Rechthoek 3"/>
          <p:cNvSpPr/>
          <p:nvPr/>
        </p:nvSpPr>
        <p:spPr>
          <a:xfrm>
            <a:off x="429723" y="3175505"/>
            <a:ext cx="11131550" cy="1015663"/>
          </a:xfrm>
          <a:prstGeom prst="rect">
            <a:avLst/>
          </a:prstGeom>
        </p:spPr>
        <p:txBody>
          <a:bodyPr wrap="square">
            <a:spAutoFit/>
          </a:bodyPr>
          <a:lstStyle/>
          <a:p>
            <a:r>
              <a:rPr lang="en-GB" sz="2000" dirty="0">
                <a:latin typeface="+mj-lt"/>
              </a:rPr>
              <a:t>Personality changes and possible loss of personal </a:t>
            </a:r>
            <a:r>
              <a:rPr lang="en-GB" sz="2000" dirty="0" smtClean="0">
                <a:latin typeface="+mj-lt"/>
              </a:rPr>
              <a:t>identity can </a:t>
            </a:r>
            <a:r>
              <a:rPr lang="en-GB" sz="2000" dirty="0">
                <a:latin typeface="+mj-lt"/>
              </a:rPr>
              <a:t>follow from the introduction of foreign (biological </a:t>
            </a:r>
            <a:r>
              <a:rPr lang="en-GB" sz="2000" dirty="0" smtClean="0">
                <a:latin typeface="+mj-lt"/>
              </a:rPr>
              <a:t>or technical</a:t>
            </a:r>
            <a:r>
              <a:rPr lang="en-GB" sz="2000" dirty="0">
                <a:latin typeface="+mj-lt"/>
              </a:rPr>
              <a:t>) material into the brain, but also from </a:t>
            </a:r>
            <a:r>
              <a:rPr lang="en-GB" sz="2000" dirty="0" smtClean="0">
                <a:latin typeface="+mj-lt"/>
              </a:rPr>
              <a:t>natural causes </a:t>
            </a:r>
            <a:r>
              <a:rPr lang="en-GB" sz="2000" dirty="0">
                <a:latin typeface="+mj-lt"/>
              </a:rPr>
              <a:t>such as tumours and from the surgical removal </a:t>
            </a:r>
            <a:r>
              <a:rPr lang="en-GB" sz="2000" dirty="0" smtClean="0">
                <a:latin typeface="+mj-lt"/>
              </a:rPr>
              <a:t>of brain tissue.</a:t>
            </a:r>
            <a:endParaRPr lang="en-GB" sz="2000" dirty="0">
              <a:latin typeface="+mj-lt"/>
            </a:endParaRPr>
          </a:p>
        </p:txBody>
      </p:sp>
      <p:sp>
        <p:nvSpPr>
          <p:cNvPr id="5" name="Rechthoek 4"/>
          <p:cNvSpPr/>
          <p:nvPr/>
        </p:nvSpPr>
        <p:spPr>
          <a:xfrm>
            <a:off x="429723" y="4427142"/>
            <a:ext cx="11038496" cy="1323439"/>
          </a:xfrm>
          <a:prstGeom prst="rect">
            <a:avLst/>
          </a:prstGeom>
        </p:spPr>
        <p:txBody>
          <a:bodyPr wrap="square">
            <a:spAutoFit/>
          </a:bodyPr>
          <a:lstStyle/>
          <a:p>
            <a:r>
              <a:rPr lang="en-GB" sz="2000" dirty="0">
                <a:latin typeface="+mj-lt"/>
              </a:rPr>
              <a:t>It has been hypothesised that computer–brain </a:t>
            </a:r>
            <a:r>
              <a:rPr lang="en-GB" sz="2000" dirty="0" smtClean="0">
                <a:latin typeface="+mj-lt"/>
              </a:rPr>
              <a:t>connections will </a:t>
            </a:r>
            <a:r>
              <a:rPr lang="en-GB" sz="2000" dirty="0">
                <a:latin typeface="+mj-lt"/>
              </a:rPr>
              <a:t>allow computerised communication with other </a:t>
            </a:r>
            <a:r>
              <a:rPr lang="en-GB" sz="2000" dirty="0" smtClean="0">
                <a:latin typeface="+mj-lt"/>
              </a:rPr>
              <a:t>similarly connected </a:t>
            </a:r>
            <a:r>
              <a:rPr lang="en-GB" sz="2000" dirty="0">
                <a:latin typeface="+mj-lt"/>
              </a:rPr>
              <a:t>individuals in a way that may require a </a:t>
            </a:r>
            <a:r>
              <a:rPr lang="en-GB" sz="2000" dirty="0" smtClean="0">
                <a:latin typeface="+mj-lt"/>
              </a:rPr>
              <a:t>reassessment of </a:t>
            </a:r>
            <a:r>
              <a:rPr lang="en-GB" sz="2000" dirty="0">
                <a:latin typeface="+mj-lt"/>
              </a:rPr>
              <a:t>the boundaries between self and community. To </a:t>
            </a:r>
            <a:r>
              <a:rPr lang="en-GB" sz="2000" dirty="0" smtClean="0">
                <a:latin typeface="+mj-lt"/>
              </a:rPr>
              <a:t>the extent </a:t>
            </a:r>
            <a:r>
              <a:rPr lang="en-GB" sz="2000" dirty="0">
                <a:latin typeface="+mj-lt"/>
              </a:rPr>
              <a:t>that this should happen, the consequences for </a:t>
            </a:r>
            <a:r>
              <a:rPr lang="en-GB" sz="2000" dirty="0" smtClean="0">
                <a:latin typeface="+mj-lt"/>
              </a:rPr>
              <a:t>society would </a:t>
            </a:r>
            <a:r>
              <a:rPr lang="en-GB" sz="2000" dirty="0">
                <a:latin typeface="+mj-lt"/>
              </a:rPr>
              <a:t>be major. </a:t>
            </a:r>
            <a:endParaRPr lang="en-GB" sz="2000" dirty="0" smtClean="0">
              <a:latin typeface="+mj-lt"/>
            </a:endParaRPr>
          </a:p>
          <a:p>
            <a:pPr algn="ctr"/>
            <a:r>
              <a:rPr lang="en-GB" sz="2000" dirty="0" smtClean="0">
                <a:latin typeface="+mj-lt"/>
              </a:rPr>
              <a:t>However</a:t>
            </a:r>
            <a:r>
              <a:rPr lang="en-GB" sz="2000" dirty="0">
                <a:latin typeface="+mj-lt"/>
              </a:rPr>
              <a:t>, currently we do not know if </a:t>
            </a:r>
            <a:r>
              <a:rPr lang="en-GB" sz="2000" dirty="0" smtClean="0">
                <a:latin typeface="+mj-lt"/>
              </a:rPr>
              <a:t>or how </a:t>
            </a:r>
            <a:r>
              <a:rPr lang="en-GB" sz="2000" dirty="0">
                <a:latin typeface="+mj-lt"/>
              </a:rPr>
              <a:t>such a change could come about.</a:t>
            </a:r>
          </a:p>
        </p:txBody>
      </p:sp>
      <p:pic>
        <p:nvPicPr>
          <p:cNvPr id="8" name="Afbeelding 7"/>
          <p:cNvPicPr>
            <a:picLocks noChangeAspect="1"/>
          </p:cNvPicPr>
          <p:nvPr/>
        </p:nvPicPr>
        <p:blipFill>
          <a:blip r:embed="rId2"/>
          <a:stretch>
            <a:fillRect/>
          </a:stretch>
        </p:blipFill>
        <p:spPr>
          <a:xfrm>
            <a:off x="7968563" y="377013"/>
            <a:ext cx="3969437" cy="2577853"/>
          </a:xfrm>
          <a:prstGeom prst="rect">
            <a:avLst/>
          </a:prstGeom>
        </p:spPr>
      </p:pic>
    </p:spTree>
    <p:extLst>
      <p:ext uri="{BB962C8B-B14F-4D97-AF65-F5344CB8AC3E}">
        <p14:creationId xmlns:p14="http://schemas.microsoft.com/office/powerpoint/2010/main" val="15127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50" y="440796"/>
            <a:ext cx="815975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Cultural Effects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Ethics in Emerging Technologies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Rechthoek 8"/>
          <p:cNvSpPr/>
          <p:nvPr/>
        </p:nvSpPr>
        <p:spPr>
          <a:xfrm>
            <a:off x="359292" y="1414271"/>
            <a:ext cx="7856714" cy="1015663"/>
          </a:xfrm>
          <a:prstGeom prst="rect">
            <a:avLst/>
          </a:prstGeom>
        </p:spPr>
        <p:txBody>
          <a:bodyPr wrap="square">
            <a:spAutoFit/>
          </a:bodyPr>
          <a:lstStyle/>
          <a:p>
            <a:r>
              <a:rPr lang="en-GB" sz="2000" dirty="0">
                <a:solidFill>
                  <a:srgbClr val="000000"/>
                </a:solidFill>
                <a:latin typeface="Calibri Light" panose="020F0302020204030204"/>
              </a:rPr>
              <a:t>Medical technology, including implants, has effects not </a:t>
            </a:r>
            <a:r>
              <a:rPr lang="en-GB" sz="2000" dirty="0" smtClean="0">
                <a:solidFill>
                  <a:srgbClr val="000000"/>
                </a:solidFill>
                <a:latin typeface="Calibri Light" panose="020F0302020204030204"/>
              </a:rPr>
              <a:t>only on </a:t>
            </a:r>
            <a:r>
              <a:rPr lang="en-GB" sz="2000" dirty="0">
                <a:solidFill>
                  <a:srgbClr val="000000"/>
                </a:solidFill>
                <a:latin typeface="Calibri Light" panose="020F0302020204030204"/>
              </a:rPr>
              <a:t>individuals but also on social groups and on society as </a:t>
            </a:r>
            <a:r>
              <a:rPr lang="en-GB" sz="2000" dirty="0" smtClean="0">
                <a:solidFill>
                  <a:srgbClr val="000000"/>
                </a:solidFill>
                <a:latin typeface="Calibri Light" panose="020F0302020204030204"/>
              </a:rPr>
              <a:t>a whole</a:t>
            </a:r>
            <a:r>
              <a:rPr lang="en-GB" sz="2000" dirty="0">
                <a:solidFill>
                  <a:srgbClr val="000000"/>
                </a:solidFill>
                <a:latin typeface="Calibri Light" panose="020F0302020204030204"/>
              </a:rPr>
              <a:t>. Radical </a:t>
            </a:r>
            <a:r>
              <a:rPr lang="en-GB" sz="2000" dirty="0" smtClean="0">
                <a:solidFill>
                  <a:srgbClr val="000000"/>
                </a:solidFill>
                <a:latin typeface="Calibri Light" panose="020F0302020204030204"/>
              </a:rPr>
              <a:t>improvements </a:t>
            </a:r>
            <a:r>
              <a:rPr lang="en-GB" sz="2000" dirty="0">
                <a:solidFill>
                  <a:srgbClr val="000000"/>
                </a:solidFill>
                <a:latin typeface="Calibri Light" panose="020F0302020204030204"/>
              </a:rPr>
              <a:t>in treatment will change </a:t>
            </a:r>
            <a:r>
              <a:rPr lang="en-GB" sz="2000" dirty="0" smtClean="0">
                <a:solidFill>
                  <a:srgbClr val="000000"/>
                </a:solidFill>
                <a:latin typeface="Calibri Light" panose="020F0302020204030204"/>
              </a:rPr>
              <a:t>the situation </a:t>
            </a:r>
            <a:r>
              <a:rPr lang="en-GB" sz="2000" dirty="0">
                <a:solidFill>
                  <a:srgbClr val="000000"/>
                </a:solidFill>
                <a:latin typeface="Calibri Light" panose="020F0302020204030204"/>
              </a:rPr>
              <a:t>of disabled groups in our societies. </a:t>
            </a:r>
          </a:p>
        </p:txBody>
      </p:sp>
      <p:sp>
        <p:nvSpPr>
          <p:cNvPr id="4" name="Rechthoek 3"/>
          <p:cNvSpPr/>
          <p:nvPr/>
        </p:nvSpPr>
        <p:spPr>
          <a:xfrm>
            <a:off x="359292" y="2934350"/>
            <a:ext cx="11299308" cy="2015936"/>
          </a:xfrm>
          <a:prstGeom prst="rect">
            <a:avLst/>
          </a:prstGeom>
        </p:spPr>
        <p:txBody>
          <a:bodyPr wrap="square">
            <a:spAutoFit/>
          </a:bodyPr>
          <a:lstStyle/>
          <a:p>
            <a:pPr>
              <a:spcAft>
                <a:spcPts val="600"/>
              </a:spcAft>
            </a:pPr>
            <a:r>
              <a:rPr lang="en-GB" sz="2000" dirty="0">
                <a:solidFill>
                  <a:srgbClr val="000000"/>
                </a:solidFill>
                <a:latin typeface="Calibri Light" panose="020F0302020204030204"/>
              </a:rPr>
              <a:t>Enhancement may </a:t>
            </a:r>
            <a:r>
              <a:rPr lang="en-GB" sz="2000" dirty="0" smtClean="0">
                <a:solidFill>
                  <a:srgbClr val="000000"/>
                </a:solidFill>
                <a:latin typeface="Calibri Light" panose="020F0302020204030204"/>
              </a:rPr>
              <a:t>lead to effects on our cultures and society. For example, it may be so that persons who </a:t>
            </a:r>
            <a:r>
              <a:rPr lang="en-GB" sz="2000" dirty="0">
                <a:solidFill>
                  <a:srgbClr val="000000"/>
                </a:solidFill>
                <a:latin typeface="Calibri Light" panose="020F0302020204030204"/>
              </a:rPr>
              <a:t>have received certain enhancing interventions may </a:t>
            </a:r>
            <a:r>
              <a:rPr lang="en-GB" sz="2000" dirty="0" smtClean="0">
                <a:solidFill>
                  <a:srgbClr val="000000"/>
                </a:solidFill>
                <a:latin typeface="Calibri Light" panose="020F0302020204030204"/>
              </a:rPr>
              <a:t>form </a:t>
            </a:r>
            <a:r>
              <a:rPr lang="en-GB" sz="2000" dirty="0">
                <a:solidFill>
                  <a:srgbClr val="000000"/>
                </a:solidFill>
                <a:latin typeface="Calibri Light" panose="020F0302020204030204"/>
              </a:rPr>
              <a:t>new </a:t>
            </a:r>
            <a:r>
              <a:rPr lang="en-GB" sz="2000" b="1" dirty="0">
                <a:solidFill>
                  <a:srgbClr val="7030A0"/>
                </a:solidFill>
                <a:latin typeface="Calibri Light" panose="020F0302020204030204"/>
              </a:rPr>
              <a:t>subcultures</a:t>
            </a:r>
            <a:r>
              <a:rPr lang="en-GB" sz="2000" dirty="0">
                <a:solidFill>
                  <a:srgbClr val="000000"/>
                </a:solidFill>
                <a:latin typeface="Calibri Light" panose="020F0302020204030204"/>
              </a:rPr>
              <a:t>. </a:t>
            </a:r>
            <a:r>
              <a:rPr lang="en-GB" sz="2000" dirty="0" smtClean="0">
                <a:solidFill>
                  <a:srgbClr val="000000"/>
                </a:solidFill>
                <a:latin typeface="Calibri Light" panose="020F0302020204030204"/>
              </a:rPr>
              <a:t>For example people with enhanced </a:t>
            </a:r>
            <a:r>
              <a:rPr lang="en-GB" sz="2000" b="1" dirty="0" smtClean="0">
                <a:solidFill>
                  <a:srgbClr val="7030A0"/>
                </a:solidFill>
                <a:latin typeface="Calibri Light" panose="020F0302020204030204"/>
              </a:rPr>
              <a:t>cognitive </a:t>
            </a:r>
            <a:r>
              <a:rPr lang="en-GB" sz="2000" b="1" dirty="0">
                <a:solidFill>
                  <a:srgbClr val="7030A0"/>
                </a:solidFill>
                <a:latin typeface="Calibri Light" panose="020F0302020204030204"/>
              </a:rPr>
              <a:t>capacity </a:t>
            </a:r>
            <a:r>
              <a:rPr lang="en-GB" sz="2000" dirty="0" smtClean="0">
                <a:solidFill>
                  <a:srgbClr val="000000"/>
                </a:solidFill>
                <a:latin typeface="Calibri Light" panose="020F0302020204030204"/>
              </a:rPr>
              <a:t>or </a:t>
            </a:r>
            <a:r>
              <a:rPr lang="en-GB" sz="2000" b="1" dirty="0" smtClean="0">
                <a:solidFill>
                  <a:srgbClr val="7030A0"/>
                </a:solidFill>
                <a:latin typeface="Calibri Light" panose="020F0302020204030204"/>
              </a:rPr>
              <a:t>extended </a:t>
            </a:r>
            <a:r>
              <a:rPr lang="en-GB" sz="2000" b="1" dirty="0">
                <a:solidFill>
                  <a:srgbClr val="7030A0"/>
                </a:solidFill>
                <a:latin typeface="Calibri Light" panose="020F0302020204030204"/>
              </a:rPr>
              <a:t>wakefulness </a:t>
            </a:r>
            <a:r>
              <a:rPr lang="en-GB" sz="2000" dirty="0">
                <a:solidFill>
                  <a:srgbClr val="000000"/>
                </a:solidFill>
                <a:latin typeface="Calibri Light" panose="020F0302020204030204"/>
              </a:rPr>
              <a:t>may form </a:t>
            </a:r>
            <a:r>
              <a:rPr lang="en-GB" sz="2000" dirty="0" smtClean="0">
                <a:solidFill>
                  <a:srgbClr val="000000"/>
                </a:solidFill>
                <a:latin typeface="Calibri Light" panose="020F0302020204030204"/>
              </a:rPr>
              <a:t>separate </a:t>
            </a:r>
            <a:r>
              <a:rPr lang="en-GB" sz="2000" dirty="0">
                <a:solidFill>
                  <a:srgbClr val="000000"/>
                </a:solidFill>
                <a:latin typeface="Calibri Light" panose="020F0302020204030204"/>
              </a:rPr>
              <a:t>groups. </a:t>
            </a:r>
            <a:endParaRPr lang="en-GB" sz="2000" dirty="0" smtClean="0">
              <a:solidFill>
                <a:srgbClr val="000000"/>
              </a:solidFill>
              <a:latin typeface="Calibri Light" panose="020F0302020204030204"/>
            </a:endParaRPr>
          </a:p>
          <a:p>
            <a:r>
              <a:rPr lang="en-GB" sz="2000" dirty="0" smtClean="0">
                <a:solidFill>
                  <a:srgbClr val="000000"/>
                </a:solidFill>
                <a:latin typeface="Calibri Light" panose="020F0302020204030204"/>
              </a:rPr>
              <a:t>Also, enhancement may change </a:t>
            </a:r>
            <a:r>
              <a:rPr lang="en-GB" sz="2000" dirty="0">
                <a:solidFill>
                  <a:srgbClr val="000000"/>
                </a:solidFill>
                <a:latin typeface="Calibri Light" panose="020F0302020204030204"/>
              </a:rPr>
              <a:t>our </a:t>
            </a:r>
            <a:r>
              <a:rPr lang="en-GB" sz="2000" b="1" dirty="0">
                <a:solidFill>
                  <a:srgbClr val="7030A0"/>
                </a:solidFill>
                <a:latin typeface="Calibri Light" panose="020F0302020204030204"/>
              </a:rPr>
              <a:t>views of normality</a:t>
            </a:r>
            <a:r>
              <a:rPr lang="en-GB" sz="2000" dirty="0">
                <a:solidFill>
                  <a:srgbClr val="000000"/>
                </a:solidFill>
                <a:latin typeface="Calibri Light" panose="020F0302020204030204"/>
              </a:rPr>
              <a:t>, so that some </a:t>
            </a:r>
            <a:r>
              <a:rPr lang="en-GB" sz="2000" dirty="0" smtClean="0">
                <a:solidFill>
                  <a:srgbClr val="000000"/>
                </a:solidFill>
                <a:latin typeface="Calibri Light" panose="020F0302020204030204"/>
              </a:rPr>
              <a:t>unenhanced people </a:t>
            </a:r>
            <a:r>
              <a:rPr lang="en-GB" sz="2000" dirty="0">
                <a:solidFill>
                  <a:srgbClr val="000000"/>
                </a:solidFill>
                <a:latin typeface="Calibri Light" panose="020F0302020204030204"/>
              </a:rPr>
              <a:t>may come to be seen as ‘‘subnormal’’ in the </a:t>
            </a:r>
            <a:r>
              <a:rPr lang="en-GB" sz="2000" dirty="0" smtClean="0">
                <a:solidFill>
                  <a:srgbClr val="000000"/>
                </a:solidFill>
                <a:latin typeface="Calibri Light" panose="020F0302020204030204"/>
              </a:rPr>
              <a:t>relevant respect</a:t>
            </a:r>
            <a:r>
              <a:rPr lang="en-GB" sz="2000" dirty="0">
                <a:solidFill>
                  <a:srgbClr val="000000"/>
                </a:solidFill>
                <a:latin typeface="Calibri Light" panose="020F0302020204030204"/>
              </a:rPr>
              <a:t>. </a:t>
            </a:r>
            <a:r>
              <a:rPr lang="en-GB" sz="2000" dirty="0" smtClean="0">
                <a:solidFill>
                  <a:srgbClr val="000000"/>
                </a:solidFill>
                <a:latin typeface="Calibri Light" panose="020F0302020204030204"/>
              </a:rPr>
              <a:t>If </a:t>
            </a:r>
            <a:r>
              <a:rPr lang="en-GB" sz="2000" dirty="0">
                <a:solidFill>
                  <a:srgbClr val="000000"/>
                </a:solidFill>
                <a:latin typeface="Calibri Light" panose="020F0302020204030204"/>
              </a:rPr>
              <a:t>some submit to enhancement, others may feel </a:t>
            </a:r>
            <a:r>
              <a:rPr lang="en-GB" sz="2000" dirty="0" smtClean="0">
                <a:solidFill>
                  <a:srgbClr val="000000"/>
                </a:solidFill>
                <a:latin typeface="Calibri Light" panose="020F0302020204030204"/>
              </a:rPr>
              <a:t>a pressure </a:t>
            </a:r>
            <a:r>
              <a:rPr lang="en-GB" sz="2000" dirty="0">
                <a:solidFill>
                  <a:srgbClr val="000000"/>
                </a:solidFill>
                <a:latin typeface="Calibri Light" panose="020F0302020204030204"/>
              </a:rPr>
              <a:t>to follow suit for the same reason that </a:t>
            </a:r>
            <a:r>
              <a:rPr lang="en-GB" sz="2000" dirty="0" smtClean="0">
                <a:solidFill>
                  <a:srgbClr val="000000"/>
                </a:solidFill>
                <a:latin typeface="Calibri Light" panose="020F0302020204030204"/>
              </a:rPr>
              <a:t>bodybuilders who </a:t>
            </a:r>
            <a:r>
              <a:rPr lang="en-GB" sz="2000" dirty="0">
                <a:solidFill>
                  <a:srgbClr val="000000"/>
                </a:solidFill>
                <a:latin typeface="Calibri Light" panose="020F0302020204030204"/>
              </a:rPr>
              <a:t>use steroids induce others to do the same.</a:t>
            </a:r>
          </a:p>
        </p:txBody>
      </p:sp>
      <p:pic>
        <p:nvPicPr>
          <p:cNvPr id="8" name="Afbeelding 7"/>
          <p:cNvPicPr>
            <a:picLocks noChangeAspect="1"/>
          </p:cNvPicPr>
          <p:nvPr/>
        </p:nvPicPr>
        <p:blipFill rotWithShape="1">
          <a:blip r:embed="rId2"/>
          <a:srcRect l="4667" t="2618" r="16573" b="11884"/>
          <a:stretch/>
        </p:blipFill>
        <p:spPr>
          <a:xfrm>
            <a:off x="8363314" y="168025"/>
            <a:ext cx="3676286" cy="2465107"/>
          </a:xfrm>
          <a:prstGeom prst="rect">
            <a:avLst/>
          </a:prstGeom>
        </p:spPr>
      </p:pic>
      <p:sp>
        <p:nvSpPr>
          <p:cNvPr id="3" name="Rechthoek 2"/>
          <p:cNvSpPr/>
          <p:nvPr/>
        </p:nvSpPr>
        <p:spPr>
          <a:xfrm>
            <a:off x="5306404" y="5127243"/>
            <a:ext cx="6096000" cy="1015663"/>
          </a:xfrm>
          <a:prstGeom prst="rect">
            <a:avLst/>
          </a:prstGeom>
          <a:solidFill>
            <a:schemeClr val="bg2"/>
          </a:solidFill>
          <a:ln>
            <a:solidFill>
              <a:srgbClr val="7030A0"/>
            </a:solidFill>
          </a:ln>
        </p:spPr>
        <p:txBody>
          <a:bodyPr>
            <a:spAutoFit/>
          </a:bodyPr>
          <a:lstStyle/>
          <a:p>
            <a:pPr lvl="0"/>
            <a:r>
              <a:rPr lang="en-GB" sz="2000" dirty="0">
                <a:solidFill>
                  <a:srgbClr val="000000"/>
                </a:solidFill>
                <a:latin typeface="Calibri Light" panose="020F0302020204030204"/>
              </a:rPr>
              <a:t>Although implants resulting in enhancement are not part of today’s clinical reality, they are a realistic future option for which we should be ethically prepared.</a:t>
            </a:r>
          </a:p>
        </p:txBody>
      </p:sp>
    </p:spTree>
    <p:extLst>
      <p:ext uri="{BB962C8B-B14F-4D97-AF65-F5344CB8AC3E}">
        <p14:creationId xmlns:p14="http://schemas.microsoft.com/office/powerpoint/2010/main" val="88969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3620963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50" y="440796"/>
            <a:ext cx="1067435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The human Genome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Ethics in Emerging Technologies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Rechthoek 7"/>
          <p:cNvSpPr/>
          <p:nvPr/>
        </p:nvSpPr>
        <p:spPr>
          <a:xfrm>
            <a:off x="467704" y="1533617"/>
            <a:ext cx="7414763" cy="1323439"/>
          </a:xfrm>
          <a:prstGeom prst="rect">
            <a:avLst/>
          </a:prstGeom>
        </p:spPr>
        <p:txBody>
          <a:bodyPr wrap="square">
            <a:spAutoFit/>
          </a:bodyPr>
          <a:lstStyle/>
          <a:p>
            <a:pPr>
              <a:spcAft>
                <a:spcPts val="600"/>
              </a:spcAft>
            </a:pPr>
            <a:r>
              <a:rPr lang="en-US" sz="2000" dirty="0" smtClean="0">
                <a:latin typeface="+mj-lt"/>
              </a:rPr>
              <a:t>In 2003, for the first time the </a:t>
            </a:r>
            <a:r>
              <a:rPr lang="en-US" sz="2000" b="1" dirty="0" smtClean="0">
                <a:solidFill>
                  <a:srgbClr val="7030A0"/>
                </a:solidFill>
                <a:latin typeface="+mj-lt"/>
              </a:rPr>
              <a:t>genome</a:t>
            </a:r>
            <a:r>
              <a:rPr lang="en-US" sz="2000" dirty="0" smtClean="0">
                <a:latin typeface="+mj-lt"/>
              </a:rPr>
              <a:t> of </a:t>
            </a:r>
            <a:r>
              <a:rPr lang="en-US" sz="2000" dirty="0">
                <a:latin typeface="+mj-lt"/>
              </a:rPr>
              <a:t>a human being </a:t>
            </a:r>
            <a:r>
              <a:rPr lang="en-US" sz="2000" dirty="0" smtClean="0">
                <a:latin typeface="+mj-lt"/>
              </a:rPr>
              <a:t>was ‘mapped’. The human genome consists of about </a:t>
            </a:r>
            <a:r>
              <a:rPr lang="en-US" sz="2000" b="1" dirty="0" smtClean="0">
                <a:solidFill>
                  <a:srgbClr val="7030A0"/>
                </a:solidFill>
                <a:latin typeface="+mj-lt"/>
              </a:rPr>
              <a:t>30,000 genes</a:t>
            </a:r>
            <a:r>
              <a:rPr lang="en-US" sz="2000" dirty="0" smtClean="0">
                <a:latin typeface="+mj-lt"/>
              </a:rPr>
              <a:t>, which each consist of 3 billion </a:t>
            </a:r>
            <a:r>
              <a:rPr lang="en-GB" sz="2000" dirty="0" smtClean="0">
                <a:latin typeface="+mj-lt"/>
              </a:rPr>
              <a:t>nucleotides, of which we have four different versions (A, T, G, C). </a:t>
            </a:r>
          </a:p>
        </p:txBody>
      </p:sp>
      <p:sp>
        <p:nvSpPr>
          <p:cNvPr id="4" name="Rechthoek 3"/>
          <p:cNvSpPr/>
          <p:nvPr/>
        </p:nvSpPr>
        <p:spPr>
          <a:xfrm>
            <a:off x="476249" y="4230975"/>
            <a:ext cx="6500283" cy="1015663"/>
          </a:xfrm>
          <a:prstGeom prst="rect">
            <a:avLst/>
          </a:prstGeom>
        </p:spPr>
        <p:txBody>
          <a:bodyPr wrap="square">
            <a:spAutoFit/>
          </a:bodyPr>
          <a:lstStyle/>
          <a:p>
            <a:pPr lvl="0">
              <a:spcAft>
                <a:spcPts val="600"/>
              </a:spcAft>
            </a:pPr>
            <a:r>
              <a:rPr lang="en-GB" sz="2000" dirty="0">
                <a:solidFill>
                  <a:srgbClr val="000000"/>
                </a:solidFill>
                <a:latin typeface="Calibri Light" panose="020F0302020204030204"/>
              </a:rPr>
              <a:t>The fact that we have mapped the genome means that we know the ‘sequence of letters’. We now can </a:t>
            </a:r>
            <a:r>
              <a:rPr lang="en-GB" sz="2000" dirty="0" smtClean="0">
                <a:solidFill>
                  <a:srgbClr val="000000"/>
                </a:solidFill>
                <a:latin typeface="Calibri Light" panose="020F0302020204030204"/>
              </a:rPr>
              <a:t>‘read’ the recipe </a:t>
            </a:r>
            <a:r>
              <a:rPr lang="en-GB" sz="2000" dirty="0">
                <a:solidFill>
                  <a:srgbClr val="000000"/>
                </a:solidFill>
                <a:latin typeface="Calibri Light" panose="020F0302020204030204"/>
              </a:rPr>
              <a:t>but we don’t know what the letters and </a:t>
            </a:r>
            <a:r>
              <a:rPr lang="en-GB" sz="2000" dirty="0" smtClean="0">
                <a:solidFill>
                  <a:srgbClr val="000000"/>
                </a:solidFill>
                <a:latin typeface="Calibri Light" panose="020F0302020204030204"/>
              </a:rPr>
              <a:t>words </a:t>
            </a:r>
            <a:r>
              <a:rPr lang="en-GB" sz="2000" dirty="0">
                <a:solidFill>
                  <a:srgbClr val="000000"/>
                </a:solidFill>
                <a:latin typeface="Calibri Light" panose="020F0302020204030204"/>
              </a:rPr>
              <a:t>mean…..  </a:t>
            </a:r>
            <a:endParaRPr lang="en-GB" sz="2000" dirty="0" smtClean="0">
              <a:solidFill>
                <a:srgbClr val="000000"/>
              </a:solidFill>
              <a:latin typeface="Calibri Light" panose="020F0302020204030204"/>
            </a:endParaRPr>
          </a:p>
        </p:txBody>
      </p:sp>
      <p:pic>
        <p:nvPicPr>
          <p:cNvPr id="5" name="Afbeelding 4"/>
          <p:cNvPicPr>
            <a:picLocks noChangeAspect="1"/>
          </p:cNvPicPr>
          <p:nvPr/>
        </p:nvPicPr>
        <p:blipFill>
          <a:blip r:embed="rId2"/>
          <a:stretch>
            <a:fillRect/>
          </a:stretch>
        </p:blipFill>
        <p:spPr>
          <a:xfrm>
            <a:off x="7975001" y="1870185"/>
            <a:ext cx="2139871" cy="4205588"/>
          </a:xfrm>
          <a:prstGeom prst="rect">
            <a:avLst/>
          </a:prstGeom>
        </p:spPr>
      </p:pic>
      <p:sp>
        <p:nvSpPr>
          <p:cNvPr id="10" name="Rechthoek 9"/>
          <p:cNvSpPr/>
          <p:nvPr/>
        </p:nvSpPr>
        <p:spPr>
          <a:xfrm>
            <a:off x="476249" y="3157581"/>
            <a:ext cx="7643283" cy="707886"/>
          </a:xfrm>
          <a:prstGeom prst="rect">
            <a:avLst/>
          </a:prstGeom>
        </p:spPr>
        <p:txBody>
          <a:bodyPr wrap="square">
            <a:spAutoFit/>
          </a:bodyPr>
          <a:lstStyle/>
          <a:p>
            <a:pPr lvl="0">
              <a:spcAft>
                <a:spcPts val="600"/>
              </a:spcAft>
            </a:pPr>
            <a:r>
              <a:rPr lang="en-GB" sz="2000" dirty="0">
                <a:solidFill>
                  <a:srgbClr val="000000"/>
                </a:solidFill>
                <a:latin typeface="Calibri Light" panose="020F0302020204030204"/>
              </a:rPr>
              <a:t>Nucleotides can be regarded as the four letters in </a:t>
            </a:r>
            <a:r>
              <a:rPr lang="en-GB" sz="2000" dirty="0" smtClean="0">
                <a:solidFill>
                  <a:srgbClr val="000000"/>
                </a:solidFill>
                <a:latin typeface="Calibri Light" panose="020F0302020204030204"/>
              </a:rPr>
              <a:t>the ‘genetic’ </a:t>
            </a:r>
            <a:r>
              <a:rPr lang="en-GB" sz="2000" dirty="0">
                <a:solidFill>
                  <a:srgbClr val="000000"/>
                </a:solidFill>
                <a:latin typeface="Calibri Light" panose="020F0302020204030204"/>
              </a:rPr>
              <a:t>alphabet. The </a:t>
            </a:r>
            <a:r>
              <a:rPr lang="en-GB" sz="2000" dirty="0" smtClean="0">
                <a:solidFill>
                  <a:srgbClr val="000000"/>
                </a:solidFill>
                <a:latin typeface="Calibri Light" panose="020F0302020204030204"/>
              </a:rPr>
              <a:t>genome </a:t>
            </a:r>
            <a:r>
              <a:rPr lang="en-GB" sz="2000" dirty="0">
                <a:solidFill>
                  <a:srgbClr val="000000"/>
                </a:solidFill>
                <a:latin typeface="Calibri Light" panose="020F0302020204030204"/>
              </a:rPr>
              <a:t>can be regarded as the </a:t>
            </a:r>
            <a:r>
              <a:rPr lang="en-GB" sz="2000" b="1" dirty="0">
                <a:solidFill>
                  <a:srgbClr val="7030A0"/>
                </a:solidFill>
                <a:latin typeface="Calibri Light" panose="020F0302020204030204"/>
              </a:rPr>
              <a:t>recipe/blueprint</a:t>
            </a:r>
            <a:r>
              <a:rPr lang="en-GB" sz="2000" dirty="0">
                <a:solidFill>
                  <a:srgbClr val="000000"/>
                </a:solidFill>
                <a:latin typeface="Calibri Light" panose="020F0302020204030204"/>
              </a:rPr>
              <a:t> for a human being. </a:t>
            </a:r>
          </a:p>
        </p:txBody>
      </p:sp>
      <p:sp>
        <p:nvSpPr>
          <p:cNvPr id="3" name="Rechthoek 2"/>
          <p:cNvSpPr/>
          <p:nvPr/>
        </p:nvSpPr>
        <p:spPr>
          <a:xfrm>
            <a:off x="9950872" y="1533616"/>
            <a:ext cx="1628277" cy="1323439"/>
          </a:xfrm>
          <a:prstGeom prst="rect">
            <a:avLst/>
          </a:prstGeom>
        </p:spPr>
        <p:txBody>
          <a:bodyPr wrap="square">
            <a:spAutoFit/>
          </a:bodyPr>
          <a:lstStyle/>
          <a:p>
            <a:pPr lvl="0" algn="ctr">
              <a:spcAft>
                <a:spcPts val="600"/>
              </a:spcAft>
            </a:pPr>
            <a:r>
              <a:rPr lang="en-GB" sz="2000" dirty="0" smtClean="0">
                <a:solidFill>
                  <a:srgbClr val="000000"/>
                </a:solidFill>
                <a:latin typeface="Calibri Light" panose="020F0302020204030204"/>
              </a:rPr>
              <a:t>The </a:t>
            </a:r>
            <a:r>
              <a:rPr lang="en-GB" sz="2000" dirty="0">
                <a:solidFill>
                  <a:srgbClr val="000000"/>
                </a:solidFill>
                <a:latin typeface="Calibri Light" panose="020F0302020204030204"/>
              </a:rPr>
              <a:t>genes are divided over 23 pairs of </a:t>
            </a:r>
            <a:r>
              <a:rPr lang="en-GB" sz="2000" b="1" dirty="0" smtClean="0">
                <a:solidFill>
                  <a:srgbClr val="7030A0"/>
                </a:solidFill>
                <a:latin typeface="Calibri Light" panose="020F0302020204030204"/>
              </a:rPr>
              <a:t>chromosomes</a:t>
            </a:r>
            <a:endParaRPr lang="en-GB" sz="2000" dirty="0">
              <a:solidFill>
                <a:srgbClr val="000000"/>
              </a:solidFill>
              <a:latin typeface="Calibri Light" panose="020F0302020204030204"/>
            </a:endParaRPr>
          </a:p>
        </p:txBody>
      </p:sp>
      <p:sp>
        <p:nvSpPr>
          <p:cNvPr id="9" name="Rechthoek 8"/>
          <p:cNvSpPr/>
          <p:nvPr/>
        </p:nvSpPr>
        <p:spPr>
          <a:xfrm>
            <a:off x="476249" y="5675663"/>
            <a:ext cx="5868466" cy="400110"/>
          </a:xfrm>
          <a:prstGeom prst="rect">
            <a:avLst/>
          </a:prstGeom>
        </p:spPr>
        <p:txBody>
          <a:bodyPr wrap="none">
            <a:spAutoFit/>
          </a:bodyPr>
          <a:lstStyle/>
          <a:p>
            <a:pPr lvl="0">
              <a:spcAft>
                <a:spcPts val="600"/>
              </a:spcAft>
            </a:pPr>
            <a:r>
              <a:rPr lang="en-GB" sz="2000" dirty="0">
                <a:solidFill>
                  <a:srgbClr val="000000"/>
                </a:solidFill>
                <a:latin typeface="Calibri Light" panose="020F0302020204030204"/>
              </a:rPr>
              <a:t>This is what </a:t>
            </a:r>
            <a:r>
              <a:rPr lang="en-GB" sz="2000" dirty="0" smtClean="0">
                <a:solidFill>
                  <a:srgbClr val="000000"/>
                </a:solidFill>
                <a:latin typeface="Calibri Light" panose="020F0302020204030204"/>
              </a:rPr>
              <a:t>many research </a:t>
            </a:r>
            <a:r>
              <a:rPr lang="en-GB" sz="2000" dirty="0">
                <a:solidFill>
                  <a:srgbClr val="000000"/>
                </a:solidFill>
                <a:latin typeface="Calibri Light" panose="020F0302020204030204"/>
              </a:rPr>
              <a:t>institutions are working on. </a:t>
            </a:r>
          </a:p>
        </p:txBody>
      </p:sp>
    </p:spTree>
    <p:extLst>
      <p:ext uri="{BB962C8B-B14F-4D97-AF65-F5344CB8AC3E}">
        <p14:creationId xmlns:p14="http://schemas.microsoft.com/office/powerpoint/2010/main" val="181606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50" y="440796"/>
            <a:ext cx="1067435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Genetic Testing</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Ethics in Emerging Technologies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Rechthoek 7"/>
          <p:cNvSpPr/>
          <p:nvPr/>
        </p:nvSpPr>
        <p:spPr>
          <a:xfrm>
            <a:off x="467704" y="1399027"/>
            <a:ext cx="7558696" cy="1015663"/>
          </a:xfrm>
          <a:prstGeom prst="rect">
            <a:avLst/>
          </a:prstGeom>
        </p:spPr>
        <p:txBody>
          <a:bodyPr wrap="square">
            <a:spAutoFit/>
          </a:bodyPr>
          <a:lstStyle/>
          <a:p>
            <a:pPr>
              <a:spcAft>
                <a:spcPts val="600"/>
              </a:spcAft>
            </a:pPr>
            <a:r>
              <a:rPr lang="en-US" sz="2000" dirty="0" smtClean="0">
                <a:latin typeface="+mj-lt"/>
              </a:rPr>
              <a:t>A person’s inherited </a:t>
            </a:r>
            <a:r>
              <a:rPr lang="en-US" sz="2000" b="1" dirty="0" smtClean="0">
                <a:solidFill>
                  <a:srgbClr val="7030A0"/>
                </a:solidFill>
                <a:latin typeface="+mj-lt"/>
              </a:rPr>
              <a:t>characteristics</a:t>
            </a:r>
            <a:r>
              <a:rPr lang="en-US" sz="2000" dirty="0" smtClean="0">
                <a:latin typeface="+mj-lt"/>
              </a:rPr>
              <a:t>, such as sex, skin color, eye color, hair type, length, shoe size, etc. etc. are all written somewhere in his/her genome, his/her human recipe. </a:t>
            </a:r>
            <a:endParaRPr lang="en-GB" sz="2000" dirty="0" smtClean="0">
              <a:latin typeface="+mj-lt"/>
            </a:endParaRPr>
          </a:p>
        </p:txBody>
      </p:sp>
      <p:sp>
        <p:nvSpPr>
          <p:cNvPr id="10" name="Rechthoek 9"/>
          <p:cNvSpPr/>
          <p:nvPr/>
        </p:nvSpPr>
        <p:spPr>
          <a:xfrm>
            <a:off x="467703" y="3690193"/>
            <a:ext cx="8396897" cy="707886"/>
          </a:xfrm>
          <a:prstGeom prst="rect">
            <a:avLst/>
          </a:prstGeom>
        </p:spPr>
        <p:txBody>
          <a:bodyPr wrap="square">
            <a:spAutoFit/>
          </a:bodyPr>
          <a:lstStyle/>
          <a:p>
            <a:pPr lvl="0">
              <a:spcAft>
                <a:spcPts val="600"/>
              </a:spcAft>
            </a:pPr>
            <a:r>
              <a:rPr lang="en-GB" sz="2000" dirty="0" smtClean="0">
                <a:solidFill>
                  <a:srgbClr val="000000"/>
                </a:solidFill>
                <a:latin typeface="Calibri Light" panose="020F0302020204030204"/>
              </a:rPr>
              <a:t>If we would know </a:t>
            </a:r>
            <a:r>
              <a:rPr lang="en-GB" sz="2000" b="1" dirty="0" smtClean="0">
                <a:solidFill>
                  <a:srgbClr val="7030A0"/>
                </a:solidFill>
                <a:latin typeface="Calibri Light" panose="020F0302020204030204"/>
              </a:rPr>
              <a:t>what characteristics </a:t>
            </a:r>
            <a:r>
              <a:rPr lang="en-GB" sz="2000" dirty="0" smtClean="0">
                <a:solidFill>
                  <a:srgbClr val="000000"/>
                </a:solidFill>
                <a:latin typeface="Calibri Light" panose="020F0302020204030204"/>
              </a:rPr>
              <a:t>are written at </a:t>
            </a:r>
            <a:r>
              <a:rPr lang="en-GB" sz="2000" b="1" dirty="0" smtClean="0">
                <a:solidFill>
                  <a:srgbClr val="7030A0"/>
                </a:solidFill>
                <a:latin typeface="Calibri Light" panose="020F0302020204030204"/>
              </a:rPr>
              <a:t>what location </a:t>
            </a:r>
            <a:r>
              <a:rPr lang="en-GB" sz="2000" dirty="0" smtClean="0">
                <a:solidFill>
                  <a:srgbClr val="000000"/>
                </a:solidFill>
                <a:latin typeface="Calibri Light" panose="020F0302020204030204"/>
              </a:rPr>
              <a:t>in the genome, and we could read this, we would know potentially useful information. </a:t>
            </a:r>
          </a:p>
        </p:txBody>
      </p:sp>
      <p:grpSp>
        <p:nvGrpSpPr>
          <p:cNvPr id="16" name="Groep 15"/>
          <p:cNvGrpSpPr/>
          <p:nvPr/>
        </p:nvGrpSpPr>
        <p:grpSpPr>
          <a:xfrm>
            <a:off x="467703" y="1399027"/>
            <a:ext cx="11275564" cy="3024592"/>
            <a:chOff x="126840" y="1388325"/>
            <a:chExt cx="11275564" cy="3024592"/>
          </a:xfrm>
        </p:grpSpPr>
        <p:sp>
          <p:nvSpPr>
            <p:cNvPr id="13" name="Rechthoek 12"/>
            <p:cNvSpPr/>
            <p:nvPr/>
          </p:nvSpPr>
          <p:spPr>
            <a:xfrm>
              <a:off x="126840" y="2539416"/>
              <a:ext cx="7550150" cy="1015663"/>
            </a:xfrm>
            <a:prstGeom prst="rect">
              <a:avLst/>
            </a:prstGeom>
          </p:spPr>
          <p:txBody>
            <a:bodyPr wrap="square">
              <a:spAutoFit/>
            </a:bodyPr>
            <a:lstStyle/>
            <a:p>
              <a:pPr lvl="0">
                <a:spcAft>
                  <a:spcPts val="600"/>
                </a:spcAft>
              </a:pPr>
              <a:r>
                <a:rPr lang="en-GB" sz="2000" dirty="0" smtClean="0">
                  <a:solidFill>
                    <a:srgbClr val="000000"/>
                  </a:solidFill>
                  <a:latin typeface="Calibri Light" panose="020F0302020204030204"/>
                </a:rPr>
                <a:t>Also </a:t>
              </a:r>
              <a:r>
                <a:rPr lang="en-GB" sz="2000" b="1" dirty="0" smtClean="0">
                  <a:solidFill>
                    <a:srgbClr val="7030A0"/>
                  </a:solidFill>
                  <a:latin typeface="Calibri Light" panose="020F0302020204030204"/>
                </a:rPr>
                <a:t>genetic diseases </a:t>
              </a:r>
              <a:r>
                <a:rPr lang="en-GB" sz="2000" dirty="0" smtClean="0">
                  <a:solidFill>
                    <a:srgbClr val="000000"/>
                  </a:solidFill>
                  <a:latin typeface="Calibri Light" panose="020F0302020204030204"/>
                </a:rPr>
                <a:t>are recorded in this recipe, even if the human carrier does not show symptoms of the disease. For example: Sickle cell anemia, Huntington’s disease, Tay-Sachs disease. </a:t>
              </a:r>
              <a:endParaRPr lang="en-GB" sz="2000" dirty="0">
                <a:solidFill>
                  <a:srgbClr val="000000"/>
                </a:solidFill>
                <a:latin typeface="Calibri Light" panose="020F0302020204030204"/>
              </a:endParaRPr>
            </a:p>
          </p:txBody>
        </p:sp>
        <p:pic>
          <p:nvPicPr>
            <p:cNvPr id="12" name="Afbeelding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64229" y="1388325"/>
              <a:ext cx="2938175" cy="3024592"/>
            </a:xfrm>
            <a:prstGeom prst="rect">
              <a:avLst/>
            </a:prstGeom>
          </p:spPr>
        </p:pic>
      </p:grpSp>
      <p:sp>
        <p:nvSpPr>
          <p:cNvPr id="15" name="Rechthoek 14"/>
          <p:cNvSpPr/>
          <p:nvPr/>
        </p:nvSpPr>
        <p:spPr>
          <a:xfrm>
            <a:off x="476250" y="5631757"/>
            <a:ext cx="11216217" cy="707886"/>
          </a:xfrm>
          <a:prstGeom prst="rect">
            <a:avLst/>
          </a:prstGeom>
        </p:spPr>
        <p:txBody>
          <a:bodyPr wrap="square">
            <a:spAutoFit/>
          </a:bodyPr>
          <a:lstStyle/>
          <a:p>
            <a:pPr lvl="0">
              <a:spcAft>
                <a:spcPts val="600"/>
              </a:spcAft>
            </a:pPr>
            <a:r>
              <a:rPr lang="en-GB" sz="2000" dirty="0" smtClean="0">
                <a:solidFill>
                  <a:srgbClr val="000000"/>
                </a:solidFill>
                <a:latin typeface="Calibri Light" panose="020F0302020204030204"/>
              </a:rPr>
              <a:t>What the couple would do with such info (choose to have no children?) is a next, ethical question, but generally it is thought useful to be able to have such info and this is an incentive to pursue such research. </a:t>
            </a:r>
            <a:endParaRPr lang="en-GB" sz="2000" dirty="0">
              <a:solidFill>
                <a:srgbClr val="000000"/>
              </a:solidFill>
              <a:latin typeface="Calibri Light" panose="020F0302020204030204"/>
            </a:endParaRPr>
          </a:p>
        </p:txBody>
      </p:sp>
      <p:sp>
        <p:nvSpPr>
          <p:cNvPr id="17" name="Rechthoek 16"/>
          <p:cNvSpPr/>
          <p:nvPr/>
        </p:nvSpPr>
        <p:spPr>
          <a:xfrm>
            <a:off x="467703" y="4545453"/>
            <a:ext cx="10934701" cy="1015663"/>
          </a:xfrm>
          <a:prstGeom prst="rect">
            <a:avLst/>
          </a:prstGeom>
        </p:spPr>
        <p:txBody>
          <a:bodyPr wrap="square">
            <a:spAutoFit/>
          </a:bodyPr>
          <a:lstStyle/>
          <a:p>
            <a:pPr lvl="0">
              <a:spcAft>
                <a:spcPts val="600"/>
              </a:spcAft>
            </a:pPr>
            <a:r>
              <a:rPr lang="en-GB" sz="2000" dirty="0">
                <a:solidFill>
                  <a:srgbClr val="000000"/>
                </a:solidFill>
                <a:latin typeface="Calibri Light" panose="020F0302020204030204"/>
              </a:rPr>
              <a:t>For example, if we would find that a couple that wants to have children both have the genetic code for sickle cell anemia, we would know that the child will certainly have this disease. If only one of the parents had this code, we would know that a child would not have this disease. </a:t>
            </a:r>
          </a:p>
        </p:txBody>
      </p:sp>
    </p:spTree>
    <p:extLst>
      <p:ext uri="{BB962C8B-B14F-4D97-AF65-F5344CB8AC3E}">
        <p14:creationId xmlns:p14="http://schemas.microsoft.com/office/powerpoint/2010/main" val="400143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t="4487"/>
          <a:stretch/>
        </p:blipFill>
        <p:spPr>
          <a:xfrm>
            <a:off x="5550219" y="1336865"/>
            <a:ext cx="6557114" cy="3418506"/>
          </a:xfrm>
          <a:prstGeom prst="rect">
            <a:avLst/>
          </a:prstGeom>
        </p:spPr>
      </p:pic>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50" y="440796"/>
            <a:ext cx="1067435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Pre-natal genetic diagnosis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Ethics in Emerging Technologies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Rechthoek 7"/>
          <p:cNvSpPr/>
          <p:nvPr/>
        </p:nvSpPr>
        <p:spPr>
          <a:xfrm>
            <a:off x="412130" y="1403006"/>
            <a:ext cx="5204963" cy="3170099"/>
          </a:xfrm>
          <a:prstGeom prst="rect">
            <a:avLst/>
          </a:prstGeom>
        </p:spPr>
        <p:txBody>
          <a:bodyPr wrap="square">
            <a:spAutoFit/>
          </a:bodyPr>
          <a:lstStyle/>
          <a:p>
            <a:pPr>
              <a:spcAft>
                <a:spcPts val="600"/>
              </a:spcAft>
            </a:pPr>
            <a:r>
              <a:rPr lang="en-US" sz="2000" dirty="0" smtClean="0">
                <a:latin typeface="+mj-lt"/>
              </a:rPr>
              <a:t>Genetic technologies are available to check genetic aspects of a fetus still in the womb. For example, in </a:t>
            </a:r>
            <a:r>
              <a:rPr lang="en-US" sz="2000" b="1" dirty="0" smtClean="0">
                <a:solidFill>
                  <a:srgbClr val="7030A0"/>
                </a:solidFill>
                <a:latin typeface="+mj-lt"/>
              </a:rPr>
              <a:t>amniocentesis</a:t>
            </a:r>
            <a:r>
              <a:rPr lang="en-US" sz="2000" dirty="0" smtClean="0">
                <a:latin typeface="+mj-lt"/>
              </a:rPr>
              <a:t>, some fluid is taken from the uterus (14-16 weeks into pregnancy) and analyzed. Some very serious diseases, including Down’s syndrome and sickle cell anemia can be detected in this manner. This is currently done in Western countries on high-risk pregnancies (&gt;35 year old mothers with a family history of disease, etc. )</a:t>
            </a:r>
            <a:endParaRPr lang="en-GB" sz="2000" dirty="0" smtClean="0">
              <a:latin typeface="+mj-lt"/>
            </a:endParaRPr>
          </a:p>
        </p:txBody>
      </p:sp>
      <p:sp>
        <p:nvSpPr>
          <p:cNvPr id="16" name="Rechthoek 15"/>
          <p:cNvSpPr/>
          <p:nvPr/>
        </p:nvSpPr>
        <p:spPr>
          <a:xfrm>
            <a:off x="476250" y="5050472"/>
            <a:ext cx="11309350" cy="707886"/>
          </a:xfrm>
          <a:prstGeom prst="rect">
            <a:avLst/>
          </a:prstGeom>
        </p:spPr>
        <p:txBody>
          <a:bodyPr wrap="square">
            <a:spAutoFit/>
          </a:bodyPr>
          <a:lstStyle/>
          <a:p>
            <a:pPr>
              <a:spcAft>
                <a:spcPts val="600"/>
              </a:spcAft>
            </a:pPr>
            <a:r>
              <a:rPr lang="en-US" sz="2000" dirty="0" smtClean="0">
                <a:latin typeface="+mj-lt"/>
              </a:rPr>
              <a:t>An ethical question is what you are going to do with this info. Abortion, or putting a child in the world that will suffer a lot, die early and may not have a full human existence (if that can be defined)? </a:t>
            </a:r>
            <a:endParaRPr lang="en-GB" sz="2000" dirty="0" smtClean="0">
              <a:latin typeface="+mj-lt"/>
            </a:endParaRPr>
          </a:p>
        </p:txBody>
      </p:sp>
      <p:sp>
        <p:nvSpPr>
          <p:cNvPr id="18" name="Rechthoek 17"/>
          <p:cNvSpPr/>
          <p:nvPr/>
        </p:nvSpPr>
        <p:spPr>
          <a:xfrm>
            <a:off x="2286000" y="5777373"/>
            <a:ext cx="9313334" cy="400110"/>
          </a:xfrm>
          <a:prstGeom prst="rect">
            <a:avLst/>
          </a:prstGeom>
        </p:spPr>
        <p:txBody>
          <a:bodyPr wrap="square">
            <a:spAutoFit/>
          </a:bodyPr>
          <a:lstStyle/>
          <a:p>
            <a:pPr>
              <a:spcAft>
                <a:spcPts val="600"/>
              </a:spcAft>
            </a:pPr>
            <a:r>
              <a:rPr lang="en-US" sz="2000" dirty="0" smtClean="0">
                <a:latin typeface="+mj-lt"/>
              </a:rPr>
              <a:t>And what is this choice if you could have such info after 1 or 2 weeks into the pregnancy ? </a:t>
            </a:r>
            <a:endParaRPr lang="en-GB" sz="2000" dirty="0" smtClean="0">
              <a:latin typeface="+mj-lt"/>
            </a:endParaRPr>
          </a:p>
        </p:txBody>
      </p:sp>
    </p:spTree>
    <p:extLst>
      <p:ext uri="{BB962C8B-B14F-4D97-AF65-F5344CB8AC3E}">
        <p14:creationId xmlns:p14="http://schemas.microsoft.com/office/powerpoint/2010/main" val="157702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50" y="440796"/>
            <a:ext cx="1067435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Pre-symptomatic Testing</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Ethics in Emerging Technologies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Rechthoek 7"/>
          <p:cNvSpPr/>
          <p:nvPr/>
        </p:nvSpPr>
        <p:spPr>
          <a:xfrm>
            <a:off x="412130" y="1399027"/>
            <a:ext cx="5204963" cy="2631490"/>
          </a:xfrm>
          <a:prstGeom prst="rect">
            <a:avLst/>
          </a:prstGeom>
        </p:spPr>
        <p:txBody>
          <a:bodyPr wrap="square">
            <a:spAutoFit/>
          </a:bodyPr>
          <a:lstStyle/>
          <a:p>
            <a:pPr>
              <a:spcAft>
                <a:spcPts val="600"/>
              </a:spcAft>
            </a:pPr>
            <a:r>
              <a:rPr lang="en-US" sz="2000" dirty="0" smtClean="0">
                <a:latin typeface="+mj-lt"/>
              </a:rPr>
              <a:t>Suppose a person can be tested for genetic diseases before the symptoms appear. Such testing may be especially appropriate in families that suffer from by a particular genetic disease that can be averted if proper measures are taken. </a:t>
            </a:r>
          </a:p>
          <a:p>
            <a:pPr>
              <a:spcAft>
                <a:spcPts val="600"/>
              </a:spcAft>
            </a:pPr>
            <a:r>
              <a:rPr lang="en-US" sz="2000" dirty="0" smtClean="0">
                <a:latin typeface="+mj-lt"/>
              </a:rPr>
              <a:t>For example, some disease can be managed successfully by having a diet, or by doing some preventive surgery. </a:t>
            </a:r>
            <a:endParaRPr lang="en-GB" sz="2000" dirty="0" smtClean="0">
              <a:latin typeface="+mj-lt"/>
            </a:endParaRPr>
          </a:p>
        </p:txBody>
      </p:sp>
      <p:pic>
        <p:nvPicPr>
          <p:cNvPr id="4" name="Afbeelding 3"/>
          <p:cNvPicPr>
            <a:picLocks noChangeAspect="1"/>
          </p:cNvPicPr>
          <p:nvPr/>
        </p:nvPicPr>
        <p:blipFill>
          <a:blip r:embed="rId2"/>
          <a:stretch>
            <a:fillRect/>
          </a:stretch>
        </p:blipFill>
        <p:spPr>
          <a:xfrm>
            <a:off x="5862235" y="1436255"/>
            <a:ext cx="5540169" cy="2974877"/>
          </a:xfrm>
          <a:prstGeom prst="rect">
            <a:avLst/>
          </a:prstGeom>
        </p:spPr>
      </p:pic>
      <p:sp>
        <p:nvSpPr>
          <p:cNvPr id="12" name="Rechthoek 11"/>
          <p:cNvSpPr/>
          <p:nvPr/>
        </p:nvSpPr>
        <p:spPr>
          <a:xfrm>
            <a:off x="467704" y="4467233"/>
            <a:ext cx="3503083" cy="400110"/>
          </a:xfrm>
          <a:prstGeom prst="rect">
            <a:avLst/>
          </a:prstGeom>
        </p:spPr>
        <p:txBody>
          <a:bodyPr wrap="square">
            <a:spAutoFit/>
          </a:bodyPr>
          <a:lstStyle/>
          <a:p>
            <a:pPr>
              <a:spcAft>
                <a:spcPts val="600"/>
              </a:spcAft>
            </a:pPr>
            <a:r>
              <a:rPr lang="en-US" sz="2000" dirty="0" smtClean="0">
                <a:latin typeface="+mj-lt"/>
              </a:rPr>
              <a:t>Sounds good, doesn’t it ?</a:t>
            </a:r>
            <a:endParaRPr lang="en-GB" sz="2000" dirty="0" smtClean="0">
              <a:latin typeface="+mj-lt"/>
            </a:endParaRPr>
          </a:p>
        </p:txBody>
      </p:sp>
      <p:sp>
        <p:nvSpPr>
          <p:cNvPr id="13" name="Rechthoek 12"/>
          <p:cNvSpPr/>
          <p:nvPr/>
        </p:nvSpPr>
        <p:spPr>
          <a:xfrm>
            <a:off x="476250" y="5323554"/>
            <a:ext cx="11123083" cy="400110"/>
          </a:xfrm>
          <a:prstGeom prst="rect">
            <a:avLst/>
          </a:prstGeom>
        </p:spPr>
        <p:txBody>
          <a:bodyPr wrap="square">
            <a:spAutoFit/>
          </a:bodyPr>
          <a:lstStyle/>
          <a:p>
            <a:pPr>
              <a:spcAft>
                <a:spcPts val="600"/>
              </a:spcAft>
            </a:pPr>
            <a:r>
              <a:rPr lang="en-US" sz="2000" dirty="0" smtClean="0">
                <a:latin typeface="+mj-lt"/>
              </a:rPr>
              <a:t>But would you want to know that you are likely to get a disease if you could </a:t>
            </a:r>
            <a:r>
              <a:rPr lang="en-US" sz="2000" b="1" dirty="0" smtClean="0">
                <a:solidFill>
                  <a:srgbClr val="7030A0"/>
                </a:solidFill>
                <a:latin typeface="+mj-lt"/>
              </a:rPr>
              <a:t>not</a:t>
            </a:r>
            <a:r>
              <a:rPr lang="en-US" sz="2000" dirty="0" smtClean="0">
                <a:latin typeface="+mj-lt"/>
              </a:rPr>
              <a:t> do anything about it ?</a:t>
            </a:r>
            <a:endParaRPr lang="en-GB" sz="2000" dirty="0" smtClean="0">
              <a:latin typeface="+mj-lt"/>
            </a:endParaRPr>
          </a:p>
        </p:txBody>
      </p:sp>
    </p:spTree>
    <p:extLst>
      <p:ext uri="{BB962C8B-B14F-4D97-AF65-F5344CB8AC3E}">
        <p14:creationId xmlns:p14="http://schemas.microsoft.com/office/powerpoint/2010/main" val="65787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50" y="440796"/>
            <a:ext cx="1067435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Genetic testing and Privacy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Ethics in Emerging Technologies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Rechthoek 7"/>
          <p:cNvSpPr/>
          <p:nvPr/>
        </p:nvSpPr>
        <p:spPr>
          <a:xfrm>
            <a:off x="467702" y="1399027"/>
            <a:ext cx="10934701" cy="400110"/>
          </a:xfrm>
          <a:prstGeom prst="rect">
            <a:avLst/>
          </a:prstGeom>
        </p:spPr>
        <p:txBody>
          <a:bodyPr wrap="square">
            <a:spAutoFit/>
          </a:bodyPr>
          <a:lstStyle/>
          <a:p>
            <a:pPr algn="ctr">
              <a:spcAft>
                <a:spcPts val="600"/>
              </a:spcAft>
            </a:pPr>
            <a:r>
              <a:rPr lang="en-US" sz="2000" dirty="0" smtClean="0">
                <a:latin typeface="+mj-lt"/>
              </a:rPr>
              <a:t>Do other people have a right to know your genetic make-up / problems ?</a:t>
            </a:r>
            <a:endParaRPr lang="en-GB" sz="2000" dirty="0" smtClean="0">
              <a:latin typeface="+mj-lt"/>
            </a:endParaRPr>
          </a:p>
        </p:txBody>
      </p:sp>
      <p:sp>
        <p:nvSpPr>
          <p:cNvPr id="12" name="Rechthoek 11"/>
          <p:cNvSpPr/>
          <p:nvPr/>
        </p:nvSpPr>
        <p:spPr>
          <a:xfrm>
            <a:off x="467703" y="2067921"/>
            <a:ext cx="5204963" cy="707886"/>
          </a:xfrm>
          <a:prstGeom prst="rect">
            <a:avLst/>
          </a:prstGeom>
        </p:spPr>
        <p:txBody>
          <a:bodyPr wrap="square">
            <a:spAutoFit/>
          </a:bodyPr>
          <a:lstStyle/>
          <a:p>
            <a:pPr>
              <a:spcAft>
                <a:spcPts val="600"/>
              </a:spcAft>
            </a:pPr>
            <a:r>
              <a:rPr lang="en-US" sz="2000" dirty="0" smtClean="0">
                <a:latin typeface="+mj-lt"/>
              </a:rPr>
              <a:t>If you have a serious (genetic) disease, is your future partner entitled to know this? </a:t>
            </a:r>
            <a:endParaRPr lang="en-GB" sz="2000" dirty="0" smtClean="0">
              <a:latin typeface="+mj-lt"/>
            </a:endParaRPr>
          </a:p>
        </p:txBody>
      </p:sp>
      <p:sp>
        <p:nvSpPr>
          <p:cNvPr id="15" name="Rechthoek 14"/>
          <p:cNvSpPr/>
          <p:nvPr/>
        </p:nvSpPr>
        <p:spPr>
          <a:xfrm>
            <a:off x="5965371" y="2086489"/>
            <a:ext cx="5204963" cy="707886"/>
          </a:xfrm>
          <a:prstGeom prst="rect">
            <a:avLst/>
          </a:prstGeom>
        </p:spPr>
        <p:txBody>
          <a:bodyPr wrap="square">
            <a:spAutoFit/>
          </a:bodyPr>
          <a:lstStyle/>
          <a:p>
            <a:pPr>
              <a:spcAft>
                <a:spcPts val="600"/>
              </a:spcAft>
            </a:pPr>
            <a:r>
              <a:rPr lang="en-US" sz="2000" dirty="0" smtClean="0">
                <a:latin typeface="+mj-lt"/>
              </a:rPr>
              <a:t>Is your life insurance company entitled to know, or your employer?</a:t>
            </a:r>
            <a:endParaRPr lang="en-GB" sz="2000" dirty="0" smtClean="0">
              <a:latin typeface="+mj-lt"/>
            </a:endParaRPr>
          </a:p>
        </p:txBody>
      </p:sp>
      <p:sp>
        <p:nvSpPr>
          <p:cNvPr id="16" name="Rechthoek 15"/>
          <p:cNvSpPr/>
          <p:nvPr/>
        </p:nvSpPr>
        <p:spPr>
          <a:xfrm>
            <a:off x="476250" y="4012770"/>
            <a:ext cx="4588177" cy="400110"/>
          </a:xfrm>
          <a:prstGeom prst="rect">
            <a:avLst/>
          </a:prstGeom>
        </p:spPr>
        <p:txBody>
          <a:bodyPr wrap="square">
            <a:spAutoFit/>
          </a:bodyPr>
          <a:lstStyle/>
          <a:p>
            <a:pPr>
              <a:spcAft>
                <a:spcPts val="600"/>
              </a:spcAft>
            </a:pPr>
            <a:r>
              <a:rPr lang="en-US" sz="2000" dirty="0" smtClean="0">
                <a:latin typeface="+mj-lt"/>
              </a:rPr>
              <a:t>Does a person have a right not to know?</a:t>
            </a:r>
            <a:endParaRPr lang="en-GB" sz="2000" dirty="0" smtClean="0">
              <a:latin typeface="+mj-lt"/>
            </a:endParaRPr>
          </a:p>
        </p:txBody>
      </p:sp>
      <p:sp>
        <p:nvSpPr>
          <p:cNvPr id="17" name="Rechthoek 16"/>
          <p:cNvSpPr/>
          <p:nvPr/>
        </p:nvSpPr>
        <p:spPr>
          <a:xfrm>
            <a:off x="5965371" y="3978330"/>
            <a:ext cx="5991497" cy="1015663"/>
          </a:xfrm>
          <a:prstGeom prst="rect">
            <a:avLst/>
          </a:prstGeom>
        </p:spPr>
        <p:txBody>
          <a:bodyPr wrap="square">
            <a:spAutoFit/>
          </a:bodyPr>
          <a:lstStyle/>
          <a:p>
            <a:pPr>
              <a:spcAft>
                <a:spcPts val="600"/>
              </a:spcAft>
            </a:pPr>
            <a:r>
              <a:rPr lang="en-US" sz="2000" dirty="0" smtClean="0">
                <a:latin typeface="+mj-lt"/>
              </a:rPr>
              <a:t>If you would know that you have a disease, you could prevent others from inheriting this. Is there a moral duty to find out? Is it irresponsible not to want to know?</a:t>
            </a:r>
            <a:endParaRPr lang="en-GB" sz="2000" dirty="0" smtClean="0">
              <a:latin typeface="+mj-lt"/>
            </a:endParaRPr>
          </a:p>
        </p:txBody>
      </p:sp>
      <p:sp>
        <p:nvSpPr>
          <p:cNvPr id="18" name="Rechthoek 17"/>
          <p:cNvSpPr/>
          <p:nvPr/>
        </p:nvSpPr>
        <p:spPr>
          <a:xfrm>
            <a:off x="476250" y="3041752"/>
            <a:ext cx="11190817" cy="707886"/>
          </a:xfrm>
          <a:prstGeom prst="rect">
            <a:avLst/>
          </a:prstGeom>
        </p:spPr>
        <p:txBody>
          <a:bodyPr wrap="square">
            <a:spAutoFit/>
          </a:bodyPr>
          <a:lstStyle/>
          <a:p>
            <a:pPr algn="ctr">
              <a:spcAft>
                <a:spcPts val="600"/>
              </a:spcAft>
            </a:pPr>
            <a:r>
              <a:rPr lang="en-US" sz="2000" dirty="0" smtClean="0">
                <a:latin typeface="+mj-lt"/>
              </a:rPr>
              <a:t>If your medical doctor knows you have a genetic disease, are there circumstances that (s)he should tell this to other people (e.g. your brother or sister who may have the same disease…)?</a:t>
            </a:r>
            <a:endParaRPr lang="en-GB" sz="2000" dirty="0" smtClean="0">
              <a:latin typeface="+mj-lt"/>
            </a:endParaRPr>
          </a:p>
        </p:txBody>
      </p:sp>
      <p:sp>
        <p:nvSpPr>
          <p:cNvPr id="19" name="Rechthoek 18"/>
          <p:cNvSpPr/>
          <p:nvPr/>
        </p:nvSpPr>
        <p:spPr>
          <a:xfrm>
            <a:off x="784739" y="5257125"/>
            <a:ext cx="10300629" cy="707886"/>
          </a:xfrm>
          <a:prstGeom prst="rect">
            <a:avLst/>
          </a:prstGeom>
        </p:spPr>
        <p:txBody>
          <a:bodyPr wrap="square">
            <a:spAutoFit/>
          </a:bodyPr>
          <a:lstStyle/>
          <a:p>
            <a:pPr algn="ctr">
              <a:spcAft>
                <a:spcPts val="600"/>
              </a:spcAft>
            </a:pPr>
            <a:r>
              <a:rPr lang="en-US" sz="2000" dirty="0" smtClean="0">
                <a:latin typeface="+mj-lt"/>
              </a:rPr>
              <a:t>Do we want pilots in our airplanes/busses who have a disease which can endanger the flight/ride?  </a:t>
            </a:r>
            <a:r>
              <a:rPr lang="en-US" sz="2000" b="1" dirty="0" smtClean="0">
                <a:solidFill>
                  <a:srgbClr val="7030A0"/>
                </a:solidFill>
                <a:latin typeface="+mj-lt"/>
              </a:rPr>
              <a:t>(individual freedom </a:t>
            </a:r>
            <a:r>
              <a:rPr lang="en-US" sz="2000" dirty="0">
                <a:latin typeface="+mj-lt"/>
              </a:rPr>
              <a:t>versus </a:t>
            </a:r>
            <a:r>
              <a:rPr lang="en-US" sz="2000" b="1" dirty="0" smtClean="0">
                <a:solidFill>
                  <a:srgbClr val="7030A0"/>
                </a:solidFill>
                <a:latin typeface="+mj-lt"/>
              </a:rPr>
              <a:t>social control)</a:t>
            </a:r>
            <a:endParaRPr lang="en-GB" sz="2000" b="1" dirty="0" smtClean="0">
              <a:solidFill>
                <a:srgbClr val="7030A0"/>
              </a:solidFill>
              <a:latin typeface="+mj-lt"/>
            </a:endParaRPr>
          </a:p>
        </p:txBody>
      </p:sp>
    </p:spTree>
    <p:extLst>
      <p:ext uri="{BB962C8B-B14F-4D97-AF65-F5344CB8AC3E}">
        <p14:creationId xmlns:p14="http://schemas.microsoft.com/office/powerpoint/2010/main" val="110737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7788183"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Eugenetics Issues   </a:t>
            </a:r>
            <a:r>
              <a:rPr lang="en-GB" sz="32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t>
            </a:r>
            <a:r>
              <a:rPr lang="en-GB" sz="3200" b="1" kern="0" dirty="0" err="1"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Eu</a:t>
            </a:r>
            <a:r>
              <a:rPr lang="en-GB" sz="32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 good (in Greek))</a:t>
            </a:r>
            <a:endParaRPr lang="en-GB" sz="32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Ethics in Emerging Technologies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Rechthoek 8"/>
          <p:cNvSpPr/>
          <p:nvPr/>
        </p:nvSpPr>
        <p:spPr>
          <a:xfrm>
            <a:off x="476249" y="2711469"/>
            <a:ext cx="7109884" cy="1631216"/>
          </a:xfrm>
          <a:prstGeom prst="rect">
            <a:avLst/>
          </a:prstGeom>
        </p:spPr>
        <p:txBody>
          <a:bodyPr wrap="square">
            <a:spAutoFit/>
          </a:bodyPr>
          <a:lstStyle/>
          <a:p>
            <a:pPr>
              <a:spcAft>
                <a:spcPts val="600"/>
              </a:spcAft>
            </a:pPr>
            <a:r>
              <a:rPr lang="en-US" sz="2000" dirty="0" smtClean="0">
                <a:latin typeface="+mj-lt"/>
              </a:rPr>
              <a:t>In this procedure, a number of female eggs are removed from the ovaries and kept alive in the laboratory. This is combined with selected male semen, leading to (in vitro) fertilization. After some growth in a test tube environment, the fetal cells (embryo) are implanted in the female uterus, leading to a normal child birth. </a:t>
            </a:r>
            <a:endParaRPr lang="en-GB" sz="2000" dirty="0" smtClean="0">
              <a:latin typeface="+mj-lt"/>
            </a:endParaRPr>
          </a:p>
        </p:txBody>
      </p:sp>
      <p:pic>
        <p:nvPicPr>
          <p:cNvPr id="3" name="Afbeelding 2"/>
          <p:cNvPicPr>
            <a:picLocks noChangeAspect="1"/>
          </p:cNvPicPr>
          <p:nvPr/>
        </p:nvPicPr>
        <p:blipFill>
          <a:blip r:embed="rId2"/>
          <a:stretch>
            <a:fillRect/>
          </a:stretch>
        </p:blipFill>
        <p:spPr>
          <a:xfrm>
            <a:off x="552452" y="4389482"/>
            <a:ext cx="3327773" cy="1932624"/>
          </a:xfrm>
          <a:prstGeom prst="rect">
            <a:avLst/>
          </a:prstGeom>
        </p:spPr>
      </p:pic>
      <p:pic>
        <p:nvPicPr>
          <p:cNvPr id="4" name="Afbeelding 3"/>
          <p:cNvPicPr>
            <a:picLocks noChangeAspect="1"/>
          </p:cNvPicPr>
          <p:nvPr/>
        </p:nvPicPr>
        <p:blipFill rotWithShape="1">
          <a:blip r:embed="rId3"/>
          <a:srcRect l="3065" t="3215" r="2379" b="2828"/>
          <a:stretch/>
        </p:blipFill>
        <p:spPr>
          <a:xfrm>
            <a:off x="8230453" y="1324161"/>
            <a:ext cx="3416101" cy="3502040"/>
          </a:xfrm>
          <a:prstGeom prst="rect">
            <a:avLst/>
          </a:prstGeom>
        </p:spPr>
      </p:pic>
      <p:grpSp>
        <p:nvGrpSpPr>
          <p:cNvPr id="5" name="Groep 4"/>
          <p:cNvGrpSpPr/>
          <p:nvPr/>
        </p:nvGrpSpPr>
        <p:grpSpPr>
          <a:xfrm>
            <a:off x="4524776" y="5014191"/>
            <a:ext cx="7121779" cy="1145481"/>
            <a:chOff x="4524776" y="5014191"/>
            <a:chExt cx="7121779" cy="1145481"/>
          </a:xfrm>
        </p:grpSpPr>
        <p:sp>
          <p:nvSpPr>
            <p:cNvPr id="10" name="Rechthoek 9"/>
            <p:cNvSpPr/>
            <p:nvPr/>
          </p:nvSpPr>
          <p:spPr>
            <a:xfrm>
              <a:off x="4524776" y="5014191"/>
              <a:ext cx="7121779" cy="707886"/>
            </a:xfrm>
            <a:prstGeom prst="rect">
              <a:avLst/>
            </a:prstGeom>
          </p:spPr>
          <p:txBody>
            <a:bodyPr wrap="square">
              <a:spAutoFit/>
            </a:bodyPr>
            <a:lstStyle/>
            <a:p>
              <a:pPr>
                <a:spcAft>
                  <a:spcPts val="600"/>
                </a:spcAft>
              </a:pPr>
              <a:r>
                <a:rPr lang="en-US" sz="2000" dirty="0" smtClean="0">
                  <a:latin typeface="+mj-lt"/>
                </a:rPr>
                <a:t>Suppose that one can </a:t>
              </a:r>
              <a:r>
                <a:rPr lang="en-US" sz="2000" b="1" dirty="0" smtClean="0">
                  <a:solidFill>
                    <a:srgbClr val="7030A0"/>
                  </a:solidFill>
                  <a:latin typeface="+mj-lt"/>
                </a:rPr>
                <a:t>select</a:t>
              </a:r>
              <a:r>
                <a:rPr lang="en-US" sz="2000" dirty="0" smtClean="0">
                  <a:latin typeface="+mj-lt"/>
                </a:rPr>
                <a:t> the best possible sperm in the semen. Is that ethically ok ? </a:t>
              </a:r>
              <a:endParaRPr lang="en-GB" sz="2000" dirty="0" smtClean="0">
                <a:latin typeface="+mj-lt"/>
              </a:endParaRPr>
            </a:p>
          </p:txBody>
        </p:sp>
        <p:sp>
          <p:nvSpPr>
            <p:cNvPr id="12" name="Rechthoek 11"/>
            <p:cNvSpPr/>
            <p:nvPr/>
          </p:nvSpPr>
          <p:spPr>
            <a:xfrm>
              <a:off x="4524776" y="5759562"/>
              <a:ext cx="7121779" cy="400110"/>
            </a:xfrm>
            <a:prstGeom prst="rect">
              <a:avLst/>
            </a:prstGeom>
          </p:spPr>
          <p:txBody>
            <a:bodyPr wrap="square">
              <a:spAutoFit/>
            </a:bodyPr>
            <a:lstStyle/>
            <a:p>
              <a:pPr>
                <a:spcAft>
                  <a:spcPts val="600"/>
                </a:spcAft>
              </a:pPr>
              <a:r>
                <a:rPr lang="en-US" sz="2000" dirty="0" smtClean="0">
                  <a:latin typeface="+mj-lt"/>
                </a:rPr>
                <a:t>The most healthy, intelligent, most beautiful,….  child ? </a:t>
              </a:r>
              <a:endParaRPr lang="en-GB" sz="2000" dirty="0" smtClean="0">
                <a:latin typeface="+mj-lt"/>
              </a:endParaRPr>
            </a:p>
          </p:txBody>
        </p:sp>
      </p:grpSp>
      <p:sp>
        <p:nvSpPr>
          <p:cNvPr id="8" name="Rechthoek 7"/>
          <p:cNvSpPr/>
          <p:nvPr/>
        </p:nvSpPr>
        <p:spPr>
          <a:xfrm>
            <a:off x="467702" y="1399027"/>
            <a:ext cx="7609498" cy="1323439"/>
          </a:xfrm>
          <a:prstGeom prst="rect">
            <a:avLst/>
          </a:prstGeom>
        </p:spPr>
        <p:txBody>
          <a:bodyPr wrap="square">
            <a:spAutoFit/>
          </a:bodyPr>
          <a:lstStyle/>
          <a:p>
            <a:pPr>
              <a:spcAft>
                <a:spcPts val="600"/>
              </a:spcAft>
            </a:pPr>
            <a:r>
              <a:rPr lang="en-US" sz="2000" dirty="0" smtClean="0">
                <a:latin typeface="+mj-lt"/>
              </a:rPr>
              <a:t>Human fertilization can be accomplished In Vitro. This leads to a ‘Test Tube baby’. Per Feb. 2016, this has been done 5 million times worldwide. This is e.g. done when the couple has difficulty in getting children e.g. because the male semen is not very fertile. </a:t>
            </a:r>
            <a:endParaRPr lang="en-GB" sz="2000" dirty="0" smtClean="0">
              <a:latin typeface="+mj-lt"/>
            </a:endParaRPr>
          </a:p>
        </p:txBody>
      </p:sp>
    </p:spTree>
    <p:extLst>
      <p:ext uri="{BB962C8B-B14F-4D97-AF65-F5344CB8AC3E}">
        <p14:creationId xmlns:p14="http://schemas.microsoft.com/office/powerpoint/2010/main" val="244233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7788183"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Genetic Engineering</a:t>
            </a:r>
            <a:endParaRPr lang="en-GB" sz="32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Ethics in Emerging Technologies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Rechthoek 7"/>
          <p:cNvSpPr/>
          <p:nvPr/>
        </p:nvSpPr>
        <p:spPr>
          <a:xfrm>
            <a:off x="412130" y="1346500"/>
            <a:ext cx="11114698" cy="707886"/>
          </a:xfrm>
          <a:prstGeom prst="rect">
            <a:avLst/>
          </a:prstGeom>
        </p:spPr>
        <p:txBody>
          <a:bodyPr wrap="square">
            <a:spAutoFit/>
          </a:bodyPr>
          <a:lstStyle/>
          <a:p>
            <a:pPr>
              <a:spcAft>
                <a:spcPts val="600"/>
              </a:spcAft>
            </a:pPr>
            <a:r>
              <a:rPr lang="en-US" sz="2000" dirty="0" smtClean="0">
                <a:latin typeface="+mj-lt"/>
              </a:rPr>
              <a:t>So far, this presentation was restricted to observing a genetic disease or selecting a certain sperm/egg combination. </a:t>
            </a:r>
            <a:r>
              <a:rPr lang="en-GB" sz="2000" dirty="0">
                <a:latin typeface="+mj-lt"/>
              </a:rPr>
              <a:t>Now what </a:t>
            </a:r>
            <a:r>
              <a:rPr lang="en-GB" sz="2000" dirty="0" smtClean="0">
                <a:latin typeface="+mj-lt"/>
              </a:rPr>
              <a:t>about </a:t>
            </a:r>
            <a:r>
              <a:rPr lang="en-GB" sz="2000" b="1" dirty="0" smtClean="0">
                <a:solidFill>
                  <a:srgbClr val="7030A0"/>
                </a:solidFill>
                <a:latin typeface="+mj-lt"/>
              </a:rPr>
              <a:t>modifying</a:t>
            </a:r>
            <a:r>
              <a:rPr lang="en-GB" sz="2000" dirty="0" smtClean="0">
                <a:latin typeface="+mj-lt"/>
              </a:rPr>
              <a:t> genomes ? </a:t>
            </a:r>
            <a:endParaRPr lang="en-GB" sz="2000" dirty="0">
              <a:latin typeface="+mj-lt"/>
            </a:endParaRPr>
          </a:p>
        </p:txBody>
      </p:sp>
      <p:sp>
        <p:nvSpPr>
          <p:cNvPr id="15" name="Rechthoek 14"/>
          <p:cNvSpPr/>
          <p:nvPr/>
        </p:nvSpPr>
        <p:spPr>
          <a:xfrm>
            <a:off x="377705" y="2151612"/>
            <a:ext cx="10053228" cy="707886"/>
          </a:xfrm>
          <a:prstGeom prst="rect">
            <a:avLst/>
          </a:prstGeom>
        </p:spPr>
        <p:txBody>
          <a:bodyPr wrap="square">
            <a:spAutoFit/>
          </a:bodyPr>
          <a:lstStyle/>
          <a:p>
            <a:pPr>
              <a:spcAft>
                <a:spcPts val="600"/>
              </a:spcAft>
            </a:pPr>
            <a:r>
              <a:rPr lang="en-GB" sz="2000" b="1" dirty="0">
                <a:solidFill>
                  <a:srgbClr val="7030A0"/>
                </a:solidFill>
                <a:latin typeface="+mj-lt"/>
              </a:rPr>
              <a:t>Genetic </a:t>
            </a:r>
            <a:r>
              <a:rPr lang="en-GB" sz="2000" b="1" dirty="0" smtClean="0">
                <a:solidFill>
                  <a:srgbClr val="7030A0"/>
                </a:solidFill>
                <a:latin typeface="+mj-lt"/>
              </a:rPr>
              <a:t>engineering </a:t>
            </a:r>
            <a:r>
              <a:rPr lang="en-GB" sz="2000" dirty="0" smtClean="0">
                <a:latin typeface="+mj-lt"/>
              </a:rPr>
              <a:t>is </a:t>
            </a:r>
            <a:r>
              <a:rPr lang="en-GB" sz="2000" dirty="0">
                <a:latin typeface="+mj-lt"/>
              </a:rPr>
              <a:t>the direct manipulation of an organism's genome using </a:t>
            </a:r>
            <a:r>
              <a:rPr lang="en-GB" sz="2000" dirty="0" smtClean="0">
                <a:latin typeface="+mj-lt"/>
              </a:rPr>
              <a:t>biotechnology. New </a:t>
            </a:r>
            <a:r>
              <a:rPr lang="en-GB" sz="2000" dirty="0">
                <a:latin typeface="+mj-lt"/>
              </a:rPr>
              <a:t>DNA may be inserted in the host </a:t>
            </a:r>
            <a:r>
              <a:rPr lang="en-GB" sz="2000" dirty="0" smtClean="0">
                <a:latin typeface="+mj-lt"/>
              </a:rPr>
              <a:t>genome and/or genes </a:t>
            </a:r>
            <a:r>
              <a:rPr lang="en-GB" sz="2000" dirty="0">
                <a:latin typeface="+mj-lt"/>
              </a:rPr>
              <a:t>may be removed, or "knocked </a:t>
            </a:r>
            <a:r>
              <a:rPr lang="en-GB" sz="2000" dirty="0" smtClean="0">
                <a:latin typeface="+mj-lt"/>
              </a:rPr>
              <a:t>out“. </a:t>
            </a:r>
            <a:endParaRPr lang="en-GB" sz="2000" dirty="0">
              <a:latin typeface="+mj-lt"/>
            </a:endParaRPr>
          </a:p>
        </p:txBody>
      </p:sp>
      <p:sp>
        <p:nvSpPr>
          <p:cNvPr id="16" name="Rechthoek 15"/>
          <p:cNvSpPr/>
          <p:nvPr/>
        </p:nvSpPr>
        <p:spPr>
          <a:xfrm>
            <a:off x="377704" y="4988760"/>
            <a:ext cx="11458695" cy="1323439"/>
          </a:xfrm>
          <a:prstGeom prst="rect">
            <a:avLst/>
          </a:prstGeom>
        </p:spPr>
        <p:txBody>
          <a:bodyPr wrap="square">
            <a:spAutoFit/>
          </a:bodyPr>
          <a:lstStyle/>
          <a:p>
            <a:pPr>
              <a:spcAft>
                <a:spcPts val="600"/>
              </a:spcAft>
            </a:pPr>
            <a:r>
              <a:rPr lang="en-GB" sz="2000" dirty="0" smtClean="0">
                <a:latin typeface="+mj-lt"/>
              </a:rPr>
              <a:t>In 1994</a:t>
            </a:r>
            <a:r>
              <a:rPr lang="en-GB" sz="2000" dirty="0">
                <a:latin typeface="+mj-lt"/>
              </a:rPr>
              <a:t>, the European Union approved </a:t>
            </a:r>
            <a:r>
              <a:rPr lang="en-GB" sz="2000" dirty="0" smtClean="0">
                <a:latin typeface="+mj-lt"/>
              </a:rPr>
              <a:t>tobacco, </a:t>
            </a:r>
            <a:r>
              <a:rPr lang="en-GB" sz="2000" dirty="0">
                <a:latin typeface="+mj-lt"/>
              </a:rPr>
              <a:t>engineered to be resistant to </a:t>
            </a:r>
            <a:r>
              <a:rPr lang="en-GB" sz="2000" dirty="0" smtClean="0">
                <a:latin typeface="+mj-lt"/>
              </a:rPr>
              <a:t>a herbicide: the </a:t>
            </a:r>
            <a:r>
              <a:rPr lang="en-GB" sz="2000" dirty="0">
                <a:latin typeface="+mj-lt"/>
              </a:rPr>
              <a:t>first genetically engineered crop commercialized in </a:t>
            </a:r>
            <a:r>
              <a:rPr lang="en-GB" sz="2000" dirty="0" smtClean="0">
                <a:latin typeface="+mj-lt"/>
              </a:rPr>
              <a:t>Europe. In 2009, </a:t>
            </a:r>
            <a:r>
              <a:rPr lang="en-GB" sz="2000" dirty="0">
                <a:latin typeface="+mj-lt"/>
              </a:rPr>
              <a:t>11 </a:t>
            </a:r>
            <a:r>
              <a:rPr lang="en-GB" sz="2000" dirty="0" smtClean="0">
                <a:latin typeface="+mj-lt"/>
              </a:rPr>
              <a:t>genetically engineered </a:t>
            </a:r>
            <a:r>
              <a:rPr lang="en-GB" sz="2000" dirty="0">
                <a:latin typeface="+mj-lt"/>
              </a:rPr>
              <a:t>crops were grown commercially in 25 countries, </a:t>
            </a:r>
            <a:r>
              <a:rPr lang="en-GB" sz="2000" dirty="0" smtClean="0">
                <a:latin typeface="+mj-lt"/>
              </a:rPr>
              <a:t>including USA</a:t>
            </a:r>
            <a:r>
              <a:rPr lang="en-GB" sz="2000" dirty="0">
                <a:latin typeface="+mj-lt"/>
              </a:rPr>
              <a:t>, Brazil, Argentina, India, Canada, </a:t>
            </a:r>
            <a:r>
              <a:rPr lang="en-GB" sz="2000" dirty="0" smtClean="0">
                <a:latin typeface="+mj-lt"/>
              </a:rPr>
              <a:t>China and </a:t>
            </a:r>
            <a:r>
              <a:rPr lang="en-GB" sz="2000" dirty="0">
                <a:latin typeface="+mj-lt"/>
              </a:rPr>
              <a:t>South Africa</a:t>
            </a:r>
            <a:r>
              <a:rPr lang="en-GB" sz="2000" dirty="0" smtClean="0">
                <a:latin typeface="+mj-lt"/>
              </a:rPr>
              <a:t>. In general, these crops produce a bigger harvest per area. </a:t>
            </a:r>
            <a:endParaRPr lang="en-GB" sz="2000" dirty="0">
              <a:latin typeface="+mj-lt"/>
            </a:endParaRPr>
          </a:p>
        </p:txBody>
      </p:sp>
      <p:sp>
        <p:nvSpPr>
          <p:cNvPr id="17" name="Rechthoek 16"/>
          <p:cNvSpPr/>
          <p:nvPr/>
        </p:nvSpPr>
        <p:spPr>
          <a:xfrm>
            <a:off x="377705" y="3005916"/>
            <a:ext cx="11250166" cy="2015936"/>
          </a:xfrm>
          <a:prstGeom prst="rect">
            <a:avLst/>
          </a:prstGeom>
        </p:spPr>
        <p:txBody>
          <a:bodyPr wrap="square">
            <a:spAutoFit/>
          </a:bodyPr>
          <a:lstStyle/>
          <a:p>
            <a:pPr lvl="0"/>
            <a:r>
              <a:rPr lang="en-GB" sz="2000" b="1" dirty="0" smtClean="0">
                <a:solidFill>
                  <a:srgbClr val="7030A0"/>
                </a:solidFill>
                <a:latin typeface="Calibri Light" panose="020F0302020204030204"/>
              </a:rPr>
              <a:t>Genetic engineering in plants</a:t>
            </a:r>
          </a:p>
          <a:p>
            <a:pPr lvl="0"/>
            <a:r>
              <a:rPr lang="en-GB" sz="2000" dirty="0" smtClean="0">
                <a:solidFill>
                  <a:srgbClr val="000000"/>
                </a:solidFill>
                <a:latin typeface="Calibri Light" panose="020F0302020204030204"/>
              </a:rPr>
              <a:t>The </a:t>
            </a:r>
            <a:r>
              <a:rPr lang="en-GB" sz="2000" dirty="0">
                <a:solidFill>
                  <a:srgbClr val="000000"/>
                </a:solidFill>
                <a:latin typeface="Calibri Light" panose="020F0302020204030204"/>
              </a:rPr>
              <a:t>first field trials of genetically engineered plants occurred in tobacco plants which were engineered to be resistant to herbicides (1986). The first commercial product </a:t>
            </a:r>
            <a:r>
              <a:rPr lang="en-GB" sz="2000" dirty="0" smtClean="0">
                <a:solidFill>
                  <a:srgbClr val="000000"/>
                </a:solidFill>
                <a:latin typeface="Calibri Light" panose="020F0302020204030204"/>
              </a:rPr>
              <a:t>was a </a:t>
            </a:r>
            <a:r>
              <a:rPr lang="en-GB" sz="2000" dirty="0">
                <a:solidFill>
                  <a:srgbClr val="000000"/>
                </a:solidFill>
                <a:latin typeface="Calibri Light" panose="020F0302020204030204"/>
              </a:rPr>
              <a:t>tomato engineered to have a longer shelf life (1994). Genetically modified maize </a:t>
            </a:r>
            <a:r>
              <a:rPr lang="en-GB" sz="2000" dirty="0" smtClean="0">
                <a:solidFill>
                  <a:srgbClr val="000000"/>
                </a:solidFill>
                <a:latin typeface="Calibri Light" panose="020F0302020204030204"/>
              </a:rPr>
              <a:t>has been engineered </a:t>
            </a:r>
            <a:r>
              <a:rPr lang="en-GB" sz="2000" dirty="0">
                <a:solidFill>
                  <a:srgbClr val="000000"/>
                </a:solidFill>
                <a:latin typeface="Calibri Light" panose="020F0302020204030204"/>
              </a:rPr>
              <a:t>to </a:t>
            </a:r>
            <a:r>
              <a:rPr lang="en-GB" sz="2000" dirty="0" smtClean="0">
                <a:solidFill>
                  <a:srgbClr val="000000"/>
                </a:solidFill>
                <a:latin typeface="Calibri Light" panose="020F0302020204030204"/>
              </a:rPr>
              <a:t>be more pest and herbicide resistant. GM </a:t>
            </a:r>
            <a:r>
              <a:rPr lang="en-GB" sz="2000" dirty="0">
                <a:solidFill>
                  <a:srgbClr val="000000"/>
                </a:solidFill>
                <a:latin typeface="Calibri Light" panose="020F0302020204030204"/>
              </a:rPr>
              <a:t>maize has </a:t>
            </a:r>
            <a:r>
              <a:rPr lang="en-GB" sz="2000" dirty="0" smtClean="0">
                <a:solidFill>
                  <a:srgbClr val="000000"/>
                </a:solidFill>
                <a:latin typeface="Calibri Light" panose="020F0302020204030204"/>
              </a:rPr>
              <a:t>caused </a:t>
            </a:r>
            <a:r>
              <a:rPr lang="en-GB" sz="2000" b="1" dirty="0">
                <a:solidFill>
                  <a:srgbClr val="7030A0"/>
                </a:solidFill>
                <a:latin typeface="Calibri Light" panose="020F0302020204030204"/>
              </a:rPr>
              <a:t>controversy</a:t>
            </a:r>
            <a:r>
              <a:rPr lang="en-GB" sz="2000" dirty="0">
                <a:solidFill>
                  <a:srgbClr val="000000"/>
                </a:solidFill>
                <a:latin typeface="Calibri Light" panose="020F0302020204030204"/>
              </a:rPr>
              <a:t> with respect to possible health effects, impact on other insects and impact on other </a:t>
            </a:r>
            <a:r>
              <a:rPr lang="en-GB" sz="2000" dirty="0" smtClean="0">
                <a:solidFill>
                  <a:srgbClr val="000000"/>
                </a:solidFill>
                <a:latin typeface="Calibri Light" panose="020F0302020204030204"/>
              </a:rPr>
              <a:t>plants. </a:t>
            </a:r>
            <a:endParaRPr lang="en-GB" sz="2000" dirty="0">
              <a:solidFill>
                <a:srgbClr val="000000"/>
              </a:solidFill>
              <a:latin typeface="Calibri Light" panose="020F0302020204030204"/>
            </a:endParaRPr>
          </a:p>
        </p:txBody>
      </p:sp>
    </p:spTree>
    <p:extLst>
      <p:ext uri="{BB962C8B-B14F-4D97-AF65-F5344CB8AC3E}">
        <p14:creationId xmlns:p14="http://schemas.microsoft.com/office/powerpoint/2010/main" val="311571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7788183"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Genetic Engineering</a:t>
            </a:r>
            <a:endParaRPr lang="en-GB" sz="32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Ethics in Emerging Technologies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Rechthoek 7"/>
          <p:cNvSpPr/>
          <p:nvPr/>
        </p:nvSpPr>
        <p:spPr>
          <a:xfrm>
            <a:off x="412125" y="1401979"/>
            <a:ext cx="6327342" cy="400110"/>
          </a:xfrm>
          <a:prstGeom prst="rect">
            <a:avLst/>
          </a:prstGeom>
        </p:spPr>
        <p:txBody>
          <a:bodyPr wrap="square">
            <a:spAutoFit/>
          </a:bodyPr>
          <a:lstStyle/>
          <a:p>
            <a:pPr>
              <a:spcAft>
                <a:spcPts val="600"/>
              </a:spcAft>
            </a:pPr>
            <a:r>
              <a:rPr lang="en-US" sz="2000" dirty="0" smtClean="0">
                <a:latin typeface="+mj-lt"/>
              </a:rPr>
              <a:t>What, if we could genetically engineer animals and plants ? </a:t>
            </a:r>
            <a:endParaRPr lang="en-GB" sz="2000" dirty="0">
              <a:latin typeface="+mj-lt"/>
            </a:endParaRPr>
          </a:p>
        </p:txBody>
      </p:sp>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31110" y="1436256"/>
            <a:ext cx="2297290" cy="1718980"/>
          </a:xfrm>
          <a:prstGeom prst="rect">
            <a:avLst/>
          </a:prstGeom>
        </p:spPr>
      </p:pic>
      <p:sp>
        <p:nvSpPr>
          <p:cNvPr id="12" name="Rechthoek 11"/>
          <p:cNvSpPr/>
          <p:nvPr/>
        </p:nvSpPr>
        <p:spPr>
          <a:xfrm>
            <a:off x="412125" y="1918782"/>
            <a:ext cx="6479742" cy="707886"/>
          </a:xfrm>
          <a:prstGeom prst="rect">
            <a:avLst/>
          </a:prstGeom>
        </p:spPr>
        <p:txBody>
          <a:bodyPr wrap="square">
            <a:spAutoFit/>
          </a:bodyPr>
          <a:lstStyle/>
          <a:p>
            <a:pPr>
              <a:spcAft>
                <a:spcPts val="600"/>
              </a:spcAft>
            </a:pPr>
            <a:r>
              <a:rPr lang="en-US" sz="2000" dirty="0" smtClean="0">
                <a:latin typeface="+mj-lt"/>
              </a:rPr>
              <a:t>Is this too risky and/or ‘</a:t>
            </a:r>
            <a:r>
              <a:rPr lang="en-US" sz="2000" b="1" dirty="0" smtClean="0">
                <a:solidFill>
                  <a:srgbClr val="7030A0"/>
                </a:solidFill>
                <a:latin typeface="+mj-lt"/>
              </a:rPr>
              <a:t>playing God</a:t>
            </a:r>
            <a:r>
              <a:rPr lang="en-US" sz="2000" dirty="0" smtClean="0">
                <a:latin typeface="+mj-lt"/>
              </a:rPr>
              <a:t>’? Should it be forbidden? (and could we stop other societies from experimenting?) </a:t>
            </a:r>
            <a:endParaRPr lang="en-GB" sz="2000" dirty="0">
              <a:latin typeface="+mj-lt"/>
            </a:endParaRPr>
          </a:p>
        </p:txBody>
      </p:sp>
      <p:sp>
        <p:nvSpPr>
          <p:cNvPr id="13" name="Rechthoek 12"/>
          <p:cNvSpPr/>
          <p:nvPr/>
        </p:nvSpPr>
        <p:spPr>
          <a:xfrm>
            <a:off x="3829876" y="3835513"/>
            <a:ext cx="7826608" cy="1708160"/>
          </a:xfrm>
          <a:prstGeom prst="rect">
            <a:avLst/>
          </a:prstGeom>
        </p:spPr>
        <p:txBody>
          <a:bodyPr wrap="square">
            <a:spAutoFit/>
          </a:bodyPr>
          <a:lstStyle/>
          <a:p>
            <a:pPr>
              <a:spcAft>
                <a:spcPts val="600"/>
              </a:spcAft>
            </a:pPr>
            <a:r>
              <a:rPr lang="en-US" sz="2000" dirty="0" smtClean="0">
                <a:latin typeface="+mj-lt"/>
              </a:rPr>
              <a:t>E.g. it is not ‘natural evolution’ that has created cows that give so much milk. </a:t>
            </a:r>
            <a:r>
              <a:rPr lang="en-GB" sz="2000" dirty="0" smtClean="0">
                <a:latin typeface="+mj-lt"/>
              </a:rPr>
              <a:t>Dairy </a:t>
            </a:r>
            <a:r>
              <a:rPr lang="en-GB" sz="2000" dirty="0">
                <a:latin typeface="+mj-lt"/>
              </a:rPr>
              <a:t>cow milk yield has increased from an average of 12 </a:t>
            </a:r>
            <a:r>
              <a:rPr lang="en-GB" sz="2000" dirty="0" smtClean="0">
                <a:latin typeface="+mj-lt"/>
              </a:rPr>
              <a:t>litres/day/per </a:t>
            </a:r>
            <a:r>
              <a:rPr lang="en-GB" sz="2000" dirty="0">
                <a:latin typeface="+mj-lt"/>
              </a:rPr>
              <a:t>cow </a:t>
            </a:r>
            <a:r>
              <a:rPr lang="en-GB" sz="2000" dirty="0" smtClean="0">
                <a:latin typeface="+mj-lt"/>
              </a:rPr>
              <a:t>50 years ago  to 24.5 litres/day/per cow today. </a:t>
            </a:r>
          </a:p>
          <a:p>
            <a:pPr>
              <a:spcAft>
                <a:spcPts val="600"/>
              </a:spcAft>
            </a:pPr>
            <a:r>
              <a:rPr lang="en-GB" sz="2000" dirty="0" smtClean="0">
                <a:latin typeface="+mj-lt"/>
              </a:rPr>
              <a:t>The genetic engineering is done here by </a:t>
            </a:r>
            <a:r>
              <a:rPr lang="en-GB" sz="2000" b="1" dirty="0" smtClean="0">
                <a:solidFill>
                  <a:srgbClr val="7030A0"/>
                </a:solidFill>
                <a:latin typeface="+mj-lt"/>
              </a:rPr>
              <a:t>selecting</a:t>
            </a:r>
            <a:r>
              <a:rPr lang="en-GB" sz="2000" dirty="0" smtClean="0">
                <a:latin typeface="+mj-lt"/>
              </a:rPr>
              <a:t> the best cows and bulls for breeding….</a:t>
            </a:r>
            <a:endParaRPr lang="en-GB" sz="2000" dirty="0">
              <a:latin typeface="+mj-lt"/>
            </a:endParaRPr>
          </a:p>
        </p:txBody>
      </p:sp>
      <p:sp>
        <p:nvSpPr>
          <p:cNvPr id="18" name="Rechthoek 17"/>
          <p:cNvSpPr/>
          <p:nvPr/>
        </p:nvSpPr>
        <p:spPr>
          <a:xfrm>
            <a:off x="5870889" y="5780767"/>
            <a:ext cx="5531515" cy="400110"/>
          </a:xfrm>
          <a:prstGeom prst="rect">
            <a:avLst/>
          </a:prstGeom>
          <a:solidFill>
            <a:schemeClr val="bg2"/>
          </a:solidFill>
          <a:ln>
            <a:solidFill>
              <a:srgbClr val="7030A0"/>
            </a:solidFill>
          </a:ln>
        </p:spPr>
        <p:txBody>
          <a:bodyPr wrap="square">
            <a:spAutoFit/>
          </a:bodyPr>
          <a:lstStyle/>
          <a:p>
            <a:pPr>
              <a:spcAft>
                <a:spcPts val="600"/>
              </a:spcAft>
            </a:pPr>
            <a:r>
              <a:rPr lang="en-US" sz="2000" dirty="0" smtClean="0">
                <a:latin typeface="+mj-lt"/>
              </a:rPr>
              <a:t>And what, if we could genetically engineer humans ? </a:t>
            </a:r>
            <a:endParaRPr lang="en-GB" sz="2000" dirty="0">
              <a:latin typeface="+mj-lt"/>
            </a:endParaRPr>
          </a:p>
        </p:txBody>
      </p:sp>
      <p:pic>
        <p:nvPicPr>
          <p:cNvPr id="4" name="Afbeelding 3"/>
          <p:cNvPicPr>
            <a:picLocks noChangeAspect="1"/>
          </p:cNvPicPr>
          <p:nvPr/>
        </p:nvPicPr>
        <p:blipFill>
          <a:blip r:embed="rId3"/>
          <a:stretch>
            <a:fillRect/>
          </a:stretch>
        </p:blipFill>
        <p:spPr>
          <a:xfrm>
            <a:off x="586317" y="3757109"/>
            <a:ext cx="3124946" cy="2499957"/>
          </a:xfrm>
          <a:prstGeom prst="rect">
            <a:avLst/>
          </a:prstGeom>
        </p:spPr>
      </p:pic>
      <p:sp>
        <p:nvSpPr>
          <p:cNvPr id="5" name="Rechthoek 4"/>
          <p:cNvSpPr/>
          <p:nvPr/>
        </p:nvSpPr>
        <p:spPr>
          <a:xfrm>
            <a:off x="467704" y="2751028"/>
            <a:ext cx="6096000" cy="1015663"/>
          </a:xfrm>
          <a:prstGeom prst="rect">
            <a:avLst/>
          </a:prstGeom>
        </p:spPr>
        <p:txBody>
          <a:bodyPr>
            <a:spAutoFit/>
          </a:bodyPr>
          <a:lstStyle/>
          <a:p>
            <a:pPr lvl="0">
              <a:spcAft>
                <a:spcPts val="600"/>
              </a:spcAft>
            </a:pPr>
            <a:r>
              <a:rPr lang="en-US" sz="2000" dirty="0">
                <a:solidFill>
                  <a:srgbClr val="000000"/>
                </a:solidFill>
                <a:latin typeface="Calibri Light" panose="020F0302020204030204"/>
              </a:rPr>
              <a:t>Or is it a faster way of ‘natural’ evolution, such as in selective breeding which has been done for many plants and animals?  </a:t>
            </a:r>
          </a:p>
        </p:txBody>
      </p:sp>
    </p:spTree>
    <p:extLst>
      <p:ext uri="{BB962C8B-B14F-4D97-AF65-F5344CB8AC3E}">
        <p14:creationId xmlns:p14="http://schemas.microsoft.com/office/powerpoint/2010/main" val="285535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P spid="5" grpId="0"/>
    </p:bld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2348</TotalTime>
  <Words>2512</Words>
  <Application>Microsoft Office PowerPoint</Application>
  <PresentationFormat>Widescreen</PresentationFormat>
  <Paragraphs>142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Terugblik</vt:lpstr>
      <vt:lpstr>Ethical considerations of emerging technologies</vt:lpstr>
      <vt:lpstr>The human Genome</vt:lpstr>
      <vt:lpstr>Genetic Testing</vt:lpstr>
      <vt:lpstr>Pre-natal genetic diagnosis</vt:lpstr>
      <vt:lpstr>Pre-symptomatic Testing</vt:lpstr>
      <vt:lpstr>Genetic testing and Privacy</vt:lpstr>
      <vt:lpstr>Eugenetics Issues   (‘Eu’ = good (in Greek))</vt:lpstr>
      <vt:lpstr>Genetic Engineering</vt:lpstr>
      <vt:lpstr>Genetic Engineering</vt:lpstr>
      <vt:lpstr>Genetic Engineering in humans</vt:lpstr>
      <vt:lpstr>Implantable devices</vt:lpstr>
      <vt:lpstr>Ethical Issues with Implantable devices</vt:lpstr>
      <vt:lpstr>End of Life Decisions</vt:lpstr>
      <vt:lpstr>Disease concepts and Enhancements</vt:lpstr>
      <vt:lpstr>Mental change</vt:lpstr>
      <vt:lpstr>Cultural Effects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203</cp:revision>
  <dcterms:created xsi:type="dcterms:W3CDTF">2014-11-03T16:21:19Z</dcterms:created>
  <dcterms:modified xsi:type="dcterms:W3CDTF">2020-03-19T11:23:18Z</dcterms:modified>
</cp:coreProperties>
</file>